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3"/>
  </p:notesMasterIdLst>
  <p:handoutMasterIdLst>
    <p:handoutMasterId r:id="rId14"/>
  </p:handoutMasterIdLst>
  <p:sldIdLst>
    <p:sldId id="256" r:id="rId3"/>
    <p:sldId id="1190" r:id="rId4"/>
    <p:sldId id="1198" r:id="rId5"/>
    <p:sldId id="1192" r:id="rId6"/>
    <p:sldId id="1196" r:id="rId7"/>
    <p:sldId id="1191" r:id="rId8"/>
    <p:sldId id="1193" r:id="rId9"/>
    <p:sldId id="1187" r:id="rId10"/>
    <p:sldId id="1194" r:id="rId11"/>
    <p:sldId id="1188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08A00"/>
    <a:srgbClr val="007BB6"/>
    <a:srgbClr val="FABB00"/>
    <a:srgbClr val="A0B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9815" autoAdjust="0"/>
  </p:normalViewPr>
  <p:slideViewPr>
    <p:cSldViewPr snapToGrid="0">
      <p:cViewPr varScale="1">
        <p:scale>
          <a:sx n="59" d="100"/>
          <a:sy n="59" d="100"/>
        </p:scale>
        <p:origin x="7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bubble3D val="0"/>
            <c:spPr>
              <a:solidFill>
                <a:srgbClr val="007BB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F-4A90-84AA-9DF5F838D659}"/>
              </c:ext>
            </c:extLst>
          </c:dPt>
          <c:dPt>
            <c:idx val="1"/>
            <c:bubble3D val="0"/>
            <c:spPr>
              <a:solidFill>
                <a:srgbClr val="A0BAD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8F-4A90-84AA-9DF5F838D659}"/>
              </c:ext>
            </c:extLst>
          </c:dPt>
          <c:dPt>
            <c:idx val="2"/>
            <c:bubble3D val="0"/>
            <c:spPr>
              <a:solidFill>
                <a:srgbClr val="FFCC8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8F-4A90-84AA-9DF5F838D659}"/>
              </c:ext>
            </c:extLst>
          </c:dPt>
          <c:dPt>
            <c:idx val="3"/>
            <c:bubble3D val="0"/>
            <c:spPr>
              <a:solidFill>
                <a:srgbClr val="FAB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8F-4A90-84AA-9DF5F838D659}"/>
              </c:ext>
            </c:extLst>
          </c:dPt>
          <c:dPt>
            <c:idx val="4"/>
            <c:bubble3D val="0"/>
            <c:spPr>
              <a:solidFill>
                <a:srgbClr val="F08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88F-4A90-84AA-9DF5F838D659}"/>
              </c:ext>
            </c:extLst>
          </c:dPt>
          <c:dLbls>
            <c:delete val="1"/>
          </c:dLbls>
          <c:cat>
            <c:strRef>
              <c:f>Feuil1!$A$6:$A$10</c:f>
              <c:strCache>
                <c:ptCount val="5"/>
                <c:pt idx="0">
                  <c:v>Etat</c:v>
                </c:pt>
                <c:pt idx="1">
                  <c:v>Partenaire local</c:v>
                </c:pt>
                <c:pt idx="2">
                  <c:v>Diocèses &amp; Congrégations</c:v>
                </c:pt>
                <c:pt idx="3">
                  <c:v>Donateurs Grand Public</c:v>
                </c:pt>
                <c:pt idx="4">
                  <c:v>Entourage du volontaire</c:v>
                </c:pt>
              </c:strCache>
            </c:strRef>
          </c:cat>
          <c:val>
            <c:numRef>
              <c:f>Feuil1!$B$6:$B$10</c:f>
              <c:numCache>
                <c:formatCode>General</c:formatCode>
                <c:ptCount val="5"/>
                <c:pt idx="0">
                  <c:v>6369</c:v>
                </c:pt>
                <c:pt idx="1">
                  <c:v>6369</c:v>
                </c:pt>
                <c:pt idx="2">
                  <c:v>2123</c:v>
                </c:pt>
                <c:pt idx="3">
                  <c:v>2123</c:v>
                </c:pt>
                <c:pt idx="4">
                  <c:v>2123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8F-4A90-84AA-9DF5F838D6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D17D-0BAA-4109-B3D9-AD573F4571D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9560-DD38-4C04-B0B8-10763D645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1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28F1-8CC9-4D45-B947-85C017DF67BA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9DC5-4652-4188-BFA5-081BC19C87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52538"/>
            <a:ext cx="4467225" cy="33512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9DC5-4652-4188-BFA5-081BC19C879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9DC5-4652-4188-BFA5-081BC19C879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36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Agrandir</a:t>
            </a:r>
            <a:r>
              <a:rPr lang="fr-FR" baseline="0" dirty="0" smtClean="0"/>
              <a:t> les polices de caractères.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9DC5-4652-4188-BFA5-081BC19C879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2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9DC5-4652-4188-BFA5-081BC19C879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9DC5-4652-4188-BFA5-081BC19C879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9DC5-4652-4188-BFA5-081BC19C879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4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9DC5-4652-4188-BFA5-081BC19C879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29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0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intérieur - titre &amp;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417002"/>
            <a:ext cx="7772331" cy="116646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Dosis" panose="02010503020202060003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7" y="3713786"/>
            <a:ext cx="6400664" cy="17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Akzidenz-Grotesk Std Light" panose="02000506040000020003" pitchFamily="2" charset="0"/>
              </a:defRPr>
            </a:lvl1pPr>
            <a:lvl2pPr marL="391125" indent="0" algn="ctr">
              <a:buNone/>
              <a:defRPr/>
            </a:lvl2pPr>
            <a:lvl3pPr marL="782250" indent="0" algn="ctr">
              <a:buNone/>
              <a:defRPr/>
            </a:lvl3pPr>
            <a:lvl4pPr marL="1173375" indent="0" algn="ctr">
              <a:buNone/>
              <a:defRPr/>
            </a:lvl4pPr>
            <a:lvl5pPr marL="1564500" indent="0" algn="ctr">
              <a:buNone/>
              <a:defRPr/>
            </a:lvl5pPr>
            <a:lvl6pPr marL="1955624" indent="0" algn="ctr">
              <a:buNone/>
              <a:defRPr/>
            </a:lvl6pPr>
            <a:lvl7pPr marL="2346749" indent="0" algn="ctr">
              <a:buNone/>
              <a:defRPr/>
            </a:lvl7pPr>
            <a:lvl8pPr marL="2737874" indent="0" algn="ctr">
              <a:buNone/>
              <a:defRPr/>
            </a:lvl8pPr>
            <a:lvl9pPr marL="3128999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8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intérieur - 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94751"/>
            <a:ext cx="8228649" cy="80335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76" y="1600780"/>
            <a:ext cx="8228649" cy="4525935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FC000"/>
              </a:buClr>
              <a:buFontTx/>
              <a:buChar char="●"/>
              <a:defRPr sz="2800" baseline="0">
                <a:solidFill>
                  <a:schemeClr val="accent4"/>
                </a:solidFill>
              </a:defRPr>
            </a:lvl1pPr>
            <a:lvl2pPr marL="769326" indent="-342891">
              <a:spcBef>
                <a:spcPts val="600"/>
              </a:spcBef>
              <a:buFont typeface="Akzidenz-Grotesk Std Regular" panose="02000503030000020003" pitchFamily="2" charset="0"/>
              <a:buChar char="–"/>
              <a:defRPr sz="2000" baseline="0">
                <a:solidFill>
                  <a:schemeClr val="accent4"/>
                </a:solidFill>
              </a:defRPr>
            </a:lvl2pPr>
            <a:lvl3pPr marL="1194402" indent="-342891">
              <a:buFont typeface="Courier New" panose="02070309020205020404" pitchFamily="49" charset="0"/>
              <a:buChar char="o"/>
              <a:defRPr sz="1800" baseline="0">
                <a:solidFill>
                  <a:schemeClr val="accent4"/>
                </a:solidFill>
              </a:defRPr>
            </a:lvl3pPr>
            <a:lvl4pPr marL="1620838" indent="-342891">
              <a:buFont typeface="Wingdings" panose="05000000000000000000" pitchFamily="2" charset="2"/>
              <a:buChar char="§"/>
              <a:defRPr sz="1800" baseline="0">
                <a:solidFill>
                  <a:schemeClr val="accent4"/>
                </a:solidFill>
              </a:defRPr>
            </a:lvl4pPr>
            <a:lvl5pPr marL="1988765" indent="-285744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148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752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51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4107" kern="0" dirty="0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57676" y="1600780"/>
            <a:ext cx="4227339" cy="4525935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26" indent="-342891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02" indent="-342891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38" indent="-342891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765" indent="-285744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148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305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51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4107" kern="0" dirty="0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685018" y="1600780"/>
            <a:ext cx="4001309" cy="4525935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26" indent="-342891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02" indent="-342891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38" indent="-342891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765" indent="-285744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148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9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titre 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457676" y="294751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4107" kern="0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4685018" y="1600780"/>
            <a:ext cx="4001309" cy="4525935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26" indent="-342891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02" indent="-342891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38" indent="-342891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765" indent="-285744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148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610077" y="1619613"/>
            <a:ext cx="3838634" cy="4525935"/>
          </a:xfrm>
          <a:prstGeom prst="rect">
            <a:avLst/>
          </a:prstGeom>
        </p:spPr>
        <p:txBody>
          <a:bodyPr/>
          <a:lstStyle>
            <a:lvl1pPr marL="457189" indent="-457189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26" indent="-342891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02" indent="-342891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38" indent="-342891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765" indent="-285744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148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25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1"/>
            <a:ext cx="9144000" cy="5634680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224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0" y="181713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1295400" y="3754438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/>
              <a:t>Sous-titre de la présentation</a:t>
            </a:r>
            <a:endParaRPr lang="en-US" sz="2400" kern="0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-74141" y="6030119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kern="0" dirty="0"/>
              <a:t>Délégation Catholique pour la Coopération</a:t>
            </a:r>
            <a:endParaRPr lang="en-US" sz="2400" kern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1545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45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67693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2pPr>
      <a:lvl3pPr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3pPr>
      <a:lvl4pPr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4pPr>
      <a:lvl5pPr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5pPr>
      <a:lvl6pPr marL="310935"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6pPr>
      <a:lvl7pPr marL="621868"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7pPr>
      <a:lvl8pPr marL="932802"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8pPr>
      <a:lvl9pPr marL="1243736" algn="ctr" defTabSz="676930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9pPr>
    </p:titleStyle>
    <p:bodyStyle>
      <a:lvl1pPr marL="253715" indent="-253715" algn="l" defTabSz="676930" rtl="0" eaLnBrk="1" fontAlgn="base" hangingPunct="1">
        <a:spcBef>
          <a:spcPct val="20000"/>
        </a:spcBef>
        <a:spcAft>
          <a:spcPct val="0"/>
        </a:spcAft>
        <a:buChar char="•"/>
        <a:defRPr sz="2381">
          <a:solidFill>
            <a:schemeClr val="tx1"/>
          </a:solidFill>
          <a:latin typeface="+mn-lt"/>
          <a:ea typeface="+mn-ea"/>
          <a:cs typeface="+mn-cs"/>
        </a:defRPr>
      </a:lvl1pPr>
      <a:lvl2pPr marL="550613" indent="-211608" algn="l" defTabSz="676930" rtl="0" eaLnBrk="1" fontAlgn="base" hangingPunct="1">
        <a:spcBef>
          <a:spcPct val="20000"/>
        </a:spcBef>
        <a:spcAft>
          <a:spcPct val="0"/>
        </a:spcAft>
        <a:buChar char="–"/>
        <a:defRPr sz="2040">
          <a:solidFill>
            <a:schemeClr val="tx1"/>
          </a:solidFill>
          <a:latin typeface="+mn-lt"/>
        </a:defRPr>
      </a:lvl2pPr>
      <a:lvl3pPr marL="846431" indent="-169502" algn="l" defTabSz="676930" rtl="0" eaLnBrk="1" fontAlgn="base" hangingPunct="1">
        <a:spcBef>
          <a:spcPct val="20000"/>
        </a:spcBef>
        <a:spcAft>
          <a:spcPct val="0"/>
        </a:spcAft>
        <a:buChar char="•"/>
        <a:defRPr sz="1768">
          <a:solidFill>
            <a:schemeClr val="tx1"/>
          </a:solidFill>
          <a:latin typeface="+mn-lt"/>
        </a:defRPr>
      </a:lvl3pPr>
      <a:lvl4pPr marL="1184357" indent="-168422" algn="l" defTabSz="676930" rtl="0" eaLnBrk="1" fontAlgn="base" hangingPunct="1">
        <a:spcBef>
          <a:spcPct val="20000"/>
        </a:spcBef>
        <a:spcAft>
          <a:spcPct val="0"/>
        </a:spcAft>
        <a:buChar char="–"/>
        <a:defRPr sz="1496">
          <a:solidFill>
            <a:schemeClr val="tx1"/>
          </a:solidFill>
          <a:latin typeface="+mn-lt"/>
        </a:defRPr>
      </a:lvl4pPr>
      <a:lvl5pPr marL="1523361" indent="-169502" algn="l" defTabSz="676930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5pPr>
      <a:lvl6pPr marL="1834294" indent="-169502" algn="l" defTabSz="676930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6pPr>
      <a:lvl7pPr marL="2145229" indent="-169502" algn="l" defTabSz="676930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7pPr>
      <a:lvl8pPr marL="2456163" indent="-169502" algn="l" defTabSz="676930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8pPr>
      <a:lvl9pPr marL="2767097" indent="-169502" algn="l" defTabSz="676930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35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68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02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36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670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04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38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472" algn="l" defTabSz="62186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4"/>
            <a:ext cx="9144000" cy="1273999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540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51" y="99333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701" r:id="rId4"/>
    <p:sldLayoutId id="2147483691" r:id="rId5"/>
  </p:sldLayoutIdLst>
  <p:txStyles>
    <p:titleStyle>
      <a:lvl1pPr algn="ctr" defTabSz="851512" rtl="0" eaLnBrk="0" fontAlgn="base" hangingPunct="0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512" rtl="0" eaLnBrk="0" fontAlgn="base" hangingPunct="0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2pPr>
      <a:lvl3pPr algn="ctr" defTabSz="851512" rtl="0" eaLnBrk="0" fontAlgn="base" hangingPunct="0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3pPr>
      <a:lvl4pPr algn="ctr" defTabSz="851512" rtl="0" eaLnBrk="0" fontAlgn="base" hangingPunct="0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4pPr>
      <a:lvl5pPr algn="ctr" defTabSz="851512" rtl="0" eaLnBrk="0" fontAlgn="base" hangingPunct="0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5pPr>
      <a:lvl6pPr marL="391125" algn="ctr" defTabSz="851512" rtl="0" fontAlgn="base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6pPr>
      <a:lvl7pPr marL="782250" algn="ctr" defTabSz="851512" rtl="0" fontAlgn="base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7pPr>
      <a:lvl8pPr marL="1173375" algn="ctr" defTabSz="851512" rtl="0" fontAlgn="base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8pPr>
      <a:lvl9pPr marL="1564500" algn="ctr" defTabSz="851512" rtl="0" fontAlgn="base">
        <a:spcBef>
          <a:spcPct val="0"/>
        </a:spcBef>
        <a:spcAft>
          <a:spcPct val="0"/>
        </a:spcAft>
        <a:defRPr sz="4107">
          <a:solidFill>
            <a:schemeClr val="tx2"/>
          </a:solidFill>
          <a:latin typeface="Arial" charset="0"/>
        </a:defRPr>
      </a:lvl9pPr>
    </p:titleStyle>
    <p:bodyStyle>
      <a:lvl1pPr marL="319147" indent="-319147" algn="l" defTabSz="851512" rtl="0" eaLnBrk="0" fontAlgn="base" hangingPunct="0">
        <a:spcBef>
          <a:spcPct val="20000"/>
        </a:spcBef>
        <a:spcAft>
          <a:spcPct val="0"/>
        </a:spcAft>
        <a:buChar char="•"/>
        <a:defRPr sz="2995">
          <a:solidFill>
            <a:schemeClr val="tx1"/>
          </a:solidFill>
          <a:latin typeface="+mn-lt"/>
          <a:ea typeface="+mn-ea"/>
          <a:cs typeface="+mn-cs"/>
        </a:defRPr>
      </a:lvl1pPr>
      <a:lvl2pPr marL="692617" indent="-266183" algn="l" defTabSz="851512" rtl="0" eaLnBrk="0" fontAlgn="base" hangingPunct="0">
        <a:spcBef>
          <a:spcPct val="20000"/>
        </a:spcBef>
        <a:spcAft>
          <a:spcPct val="0"/>
        </a:spcAft>
        <a:buChar char="–"/>
        <a:defRPr sz="2567">
          <a:solidFill>
            <a:schemeClr val="tx1"/>
          </a:solidFill>
          <a:latin typeface="+mn-lt"/>
        </a:defRPr>
      </a:lvl2pPr>
      <a:lvl3pPr marL="1064728" indent="-213217" algn="l" defTabSz="851512" rtl="0" eaLnBrk="0" fontAlgn="base" hangingPunct="0">
        <a:spcBef>
          <a:spcPct val="20000"/>
        </a:spcBef>
        <a:spcAft>
          <a:spcPct val="0"/>
        </a:spcAft>
        <a:buChar char="•"/>
        <a:defRPr sz="2224">
          <a:solidFill>
            <a:schemeClr val="tx1"/>
          </a:solidFill>
          <a:latin typeface="+mn-lt"/>
        </a:defRPr>
      </a:lvl3pPr>
      <a:lvl4pPr marL="1489805" indent="-211860" algn="l" defTabSz="851512" rtl="0" eaLnBrk="0" fontAlgn="base" hangingPunct="0">
        <a:spcBef>
          <a:spcPct val="20000"/>
        </a:spcBef>
        <a:spcAft>
          <a:spcPct val="0"/>
        </a:spcAft>
        <a:buChar char="–"/>
        <a:defRPr sz="1883">
          <a:solidFill>
            <a:schemeClr val="tx1"/>
          </a:solidFill>
          <a:latin typeface="+mn-lt"/>
        </a:defRPr>
      </a:lvl4pPr>
      <a:lvl5pPr marL="1916240" indent="-213217" algn="l" defTabSz="851512" rtl="0" eaLnBrk="0" fontAlgn="base" hangingPunct="0">
        <a:spcBef>
          <a:spcPct val="20000"/>
        </a:spcBef>
        <a:spcAft>
          <a:spcPct val="0"/>
        </a:spcAft>
        <a:buChar char="»"/>
        <a:defRPr sz="1883">
          <a:solidFill>
            <a:schemeClr val="tx1"/>
          </a:solidFill>
          <a:latin typeface="+mn-lt"/>
        </a:defRPr>
      </a:lvl5pPr>
      <a:lvl6pPr marL="2307365" indent="-213217" algn="l" defTabSz="851512" rtl="0" fontAlgn="base">
        <a:spcBef>
          <a:spcPct val="20000"/>
        </a:spcBef>
        <a:spcAft>
          <a:spcPct val="0"/>
        </a:spcAft>
        <a:buChar char="»"/>
        <a:defRPr sz="1883">
          <a:solidFill>
            <a:schemeClr val="tx1"/>
          </a:solidFill>
          <a:latin typeface="+mn-lt"/>
        </a:defRPr>
      </a:lvl6pPr>
      <a:lvl7pPr marL="2698491" indent="-213217" algn="l" defTabSz="851512" rtl="0" fontAlgn="base">
        <a:spcBef>
          <a:spcPct val="20000"/>
        </a:spcBef>
        <a:spcAft>
          <a:spcPct val="0"/>
        </a:spcAft>
        <a:buChar char="»"/>
        <a:defRPr sz="1883">
          <a:solidFill>
            <a:schemeClr val="tx1"/>
          </a:solidFill>
          <a:latin typeface="+mn-lt"/>
        </a:defRPr>
      </a:lvl7pPr>
      <a:lvl8pPr marL="3089615" indent="-213217" algn="l" defTabSz="851512" rtl="0" fontAlgn="base">
        <a:spcBef>
          <a:spcPct val="20000"/>
        </a:spcBef>
        <a:spcAft>
          <a:spcPct val="0"/>
        </a:spcAft>
        <a:buChar char="»"/>
        <a:defRPr sz="1883">
          <a:solidFill>
            <a:schemeClr val="tx1"/>
          </a:solidFill>
          <a:latin typeface="+mn-lt"/>
        </a:defRPr>
      </a:lvl8pPr>
      <a:lvl9pPr marL="3480740" indent="-213217" algn="l" defTabSz="851512" rtl="0" fontAlgn="base">
        <a:spcBef>
          <a:spcPct val="20000"/>
        </a:spcBef>
        <a:spcAft>
          <a:spcPct val="0"/>
        </a:spcAft>
        <a:buChar char="»"/>
        <a:defRPr sz="1883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25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50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375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00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24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749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874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8999" algn="l" defTabSz="78225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remy.brun@ladcc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2676" y="2383825"/>
            <a:ext cx="7325139" cy="1695957"/>
          </a:xfrm>
        </p:spPr>
        <p:txBody>
          <a:bodyPr>
            <a:normAutofit fontScale="90000"/>
          </a:bodyPr>
          <a:lstStyle/>
          <a:p>
            <a:r>
              <a:rPr lang="fr-FR" sz="5400" dirty="0"/>
              <a:t>SESSION CHOISIR</a:t>
            </a:r>
            <a:br>
              <a:rPr lang="fr-FR" sz="5400" dirty="0"/>
            </a:br>
            <a:r>
              <a:rPr lang="fr-FR" sz="5400" dirty="0"/>
              <a:t/>
            </a:r>
            <a:br>
              <a:rPr lang="fr-FR" sz="5400" dirty="0"/>
            </a:br>
            <a:r>
              <a:rPr lang="fr-FR" sz="8000" dirty="0"/>
              <a:t>La Collecte</a:t>
            </a:r>
          </a:p>
        </p:txBody>
      </p:sp>
    </p:spTree>
    <p:extLst>
      <p:ext uri="{BB962C8B-B14F-4D97-AF65-F5344CB8AC3E}">
        <p14:creationId xmlns:p14="http://schemas.microsoft.com/office/powerpoint/2010/main" val="17336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1EA07-F96E-1A27-93EA-6AA42DE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2" y="123703"/>
            <a:ext cx="8228649" cy="803357"/>
          </a:xfrm>
        </p:spPr>
        <p:txBody>
          <a:bodyPr/>
          <a:lstStyle/>
          <a:p>
            <a:r>
              <a:rPr lang="fr-FR" sz="6000" dirty="0"/>
              <a:t>Votre contact privilégié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12102" y="3651218"/>
            <a:ext cx="341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kzidenz-Grotesk Std Light" panose="02000506040000020003" pitchFamily="2" charset="0"/>
              </a:rPr>
              <a:t>Rémy BRUN</a:t>
            </a:r>
          </a:p>
          <a:p>
            <a:r>
              <a:rPr lang="fr-FR" dirty="0">
                <a:latin typeface="Akzidenz-Grotesk Std Light" panose="02000506040000020003" pitchFamily="2" charset="0"/>
              </a:rPr>
              <a:t>Chargé du co-financement </a:t>
            </a:r>
          </a:p>
          <a:p>
            <a:r>
              <a:rPr lang="fr-FR" dirty="0">
                <a:latin typeface="Akzidenz-Grotesk Std Light" panose="02000506040000020003" pitchFamily="2" charset="0"/>
              </a:rPr>
              <a:t>@ : </a:t>
            </a:r>
            <a:r>
              <a:rPr lang="fr-FR" dirty="0">
                <a:latin typeface="Akzidenz-Grotesk Std Light" panose="02000506040000020003" pitchFamily="2" charset="0"/>
                <a:hlinkClick r:id="rId2"/>
              </a:rPr>
              <a:t>collecte@ladcc.org</a:t>
            </a:r>
            <a:endParaRPr lang="fr-FR" dirty="0">
              <a:latin typeface="Akzidenz-Grotesk Std Light" panose="02000506040000020003" pitchFamily="2" charset="0"/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/>
          <a:stretch/>
        </p:blipFill>
        <p:spPr>
          <a:xfrm>
            <a:off x="2021299" y="2672650"/>
            <a:ext cx="2486527" cy="24544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71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255886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Akzidenz-Grotesk Std Light" panose="02000506040000020003" pitchFamily="2" charset="0"/>
              </a:rPr>
              <a:t>Le volontariat ça n’a pas de </a:t>
            </a:r>
            <a:r>
              <a:rPr lang="fr-FR" sz="9600" b="1" dirty="0">
                <a:latin typeface="Akzidenz-Grotesk Std Light" panose="02000506040000020003" pitchFamily="2" charset="0"/>
              </a:rPr>
              <a:t>prix</a:t>
            </a:r>
            <a:r>
              <a:rPr lang="fr-FR" sz="4800" b="1" dirty="0">
                <a:latin typeface="Akzidenz-Grotesk Std Light" panose="02000506040000020003" pitchFamily="2" charset="0"/>
              </a:rPr>
              <a:t> mais ça a un </a:t>
            </a:r>
            <a:r>
              <a:rPr lang="fr-FR" sz="9600" b="1" dirty="0">
                <a:latin typeface="Akzidenz-Grotesk Std Light" panose="02000506040000020003" pitchFamily="2" charset="0"/>
              </a:rPr>
              <a:t>coût</a:t>
            </a:r>
            <a:endParaRPr lang="fr-FR" sz="4800" b="1" dirty="0">
              <a:latin typeface="Akzidenz-Grotesk Std Light" panose="02000506040000020003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B51EA07-F96E-1A27-93EA-6AA42DE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1" y="254229"/>
            <a:ext cx="8228649" cy="803357"/>
          </a:xfrm>
        </p:spPr>
        <p:txBody>
          <a:bodyPr/>
          <a:lstStyle/>
          <a:p>
            <a:r>
              <a:rPr lang="fr-FR" sz="5400" dirty="0"/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12833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1EA07-F96E-1A27-93EA-6AA42DE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78" y="186207"/>
            <a:ext cx="8228649" cy="803357"/>
          </a:xfrm>
        </p:spPr>
        <p:txBody>
          <a:bodyPr/>
          <a:lstStyle/>
          <a:p>
            <a:r>
              <a:rPr lang="fr-FR" sz="5400" dirty="0"/>
              <a:t>Qui finance le </a:t>
            </a:r>
            <a:r>
              <a:rPr lang="fr-FR" sz="5400" dirty="0" smtClean="0"/>
              <a:t>volontariat* </a:t>
            </a:r>
            <a:r>
              <a:rPr lang="fr-FR" sz="5400" dirty="0"/>
              <a:t>?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11898"/>
              </p:ext>
            </p:extLst>
          </p:nvPr>
        </p:nvGraphicFramePr>
        <p:xfrm>
          <a:off x="733627" y="1353603"/>
          <a:ext cx="7972627" cy="535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80067" y="6573584"/>
            <a:ext cx="7363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latin typeface="Akzidenz-Grotesk Std Light" panose="02000506040000020003" pitchFamily="2" charset="0"/>
              </a:rPr>
              <a:t>Source : Direction financière de la DCC. Financement d’un contrat VSI d’un an.</a:t>
            </a:r>
            <a:endParaRPr lang="fr-FR" sz="1100" dirty="0">
              <a:latin typeface="Akzidenz-Grotesk Std Light" panose="02000506040000020003" pitchFamily="2" charset="0"/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5902485" y="2324783"/>
            <a:ext cx="2854960" cy="48854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solidFill>
                  <a:srgbClr val="002060"/>
                </a:solidFill>
                <a:latin typeface="Akzidenz-Grotesk Std Bold" panose="02000803050000020004" pitchFamily="2" charset="0"/>
              </a:rPr>
              <a:t>Etat</a:t>
            </a:r>
            <a:endParaRPr lang="fr-FR" sz="2000" dirty="0">
              <a:solidFill>
                <a:srgbClr val="002060"/>
              </a:solidFill>
              <a:latin typeface="Akzidenz-Grotesk Std Bold" panose="02000803050000020004" pitchFamily="2" charset="0"/>
            </a:endParaRPr>
          </a:p>
        </p:txBody>
      </p:sp>
      <p:sp>
        <p:nvSpPr>
          <p:cNvPr id="14" name="ZoneTexte 1"/>
          <p:cNvSpPr txBox="1"/>
          <p:nvPr/>
        </p:nvSpPr>
        <p:spPr>
          <a:xfrm>
            <a:off x="3352325" y="5658753"/>
            <a:ext cx="2854960" cy="48854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solidFill>
                  <a:srgbClr val="002060"/>
                </a:solidFill>
                <a:latin typeface="Akzidenz-Grotesk Std Bold" panose="02000803050000020004" pitchFamily="2" charset="0"/>
              </a:rPr>
              <a:t>Partenaire local</a:t>
            </a:r>
            <a:endParaRPr lang="fr-FR" sz="2000" dirty="0">
              <a:solidFill>
                <a:srgbClr val="002060"/>
              </a:solidFill>
              <a:latin typeface="Akzidenz-Grotesk Std Bold" panose="02000803050000020004" pitchFamily="2" charset="0"/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92365" y="2835750"/>
            <a:ext cx="3505675" cy="48854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solidFill>
                  <a:srgbClr val="002060"/>
                </a:solidFill>
                <a:latin typeface="Akzidenz-Grotesk Std Bold" panose="02000803050000020004" pitchFamily="2" charset="0"/>
              </a:rPr>
              <a:t>Donateurs Grand Public</a:t>
            </a:r>
            <a:endParaRPr lang="fr-FR" sz="2000" dirty="0">
              <a:solidFill>
                <a:srgbClr val="002060"/>
              </a:solidFill>
              <a:latin typeface="Akzidenz-Grotesk Std Bold" panose="02000803050000020004" pitchFamily="2" charset="0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92365" y="4001275"/>
            <a:ext cx="3505675" cy="48854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solidFill>
                  <a:srgbClr val="002060"/>
                </a:solidFill>
                <a:latin typeface="Akzidenz-Grotesk Std Bold" panose="02000803050000020004" pitchFamily="2" charset="0"/>
              </a:rPr>
              <a:t>Diocèses &amp; Congrégations</a:t>
            </a:r>
            <a:endParaRPr lang="fr-FR" sz="2000" dirty="0">
              <a:solidFill>
                <a:srgbClr val="002060"/>
              </a:solidFill>
              <a:latin typeface="Akzidenz-Grotesk Std Bold" panose="02000803050000020004" pitchFamily="2" charset="0"/>
            </a:endParaRPr>
          </a:p>
        </p:txBody>
      </p:sp>
      <p:sp>
        <p:nvSpPr>
          <p:cNvPr id="17" name="ZoneTexte 1"/>
          <p:cNvSpPr txBox="1"/>
          <p:nvPr/>
        </p:nvSpPr>
        <p:spPr>
          <a:xfrm>
            <a:off x="733627" y="1609158"/>
            <a:ext cx="3505675" cy="48854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solidFill>
                  <a:srgbClr val="002060"/>
                </a:solidFill>
                <a:latin typeface="Akzidenz-Grotesk Std Bold" panose="02000803050000020004" pitchFamily="2" charset="0"/>
              </a:rPr>
              <a:t>Entourage du volontaire</a:t>
            </a:r>
            <a:endParaRPr lang="fr-FR" sz="2000" dirty="0">
              <a:solidFill>
                <a:srgbClr val="002060"/>
              </a:solidFill>
              <a:latin typeface="Akzidenz-Grotesk Std Bold" panose="02000803050000020004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720000">
            <a:off x="4095346" y="3388812"/>
            <a:ext cx="4855027" cy="1947565"/>
          </a:xfrm>
          <a:prstGeom prst="ellipse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Schéma à préciser : proportions et montants à préciser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 animBg="0"/>
        </p:bldSub>
      </p:bldGraphic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39261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latin typeface="Akzidenz-Grotesk Std Light" panose="02000506040000020003" pitchFamily="2" charset="0"/>
              </a:rPr>
              <a:t>Tous </a:t>
            </a:r>
          </a:p>
          <a:p>
            <a:pPr algn="ctr"/>
            <a:r>
              <a:rPr lang="fr-FR" sz="9600" b="1" dirty="0">
                <a:latin typeface="Akzidenz-Grotesk Std Light" panose="02000506040000020003" pitchFamily="2" charset="0"/>
              </a:rPr>
              <a:t>mobilisés</a:t>
            </a:r>
            <a:r>
              <a:rPr lang="fr-FR" sz="7200" b="1" dirty="0">
                <a:latin typeface="Akzidenz-Grotesk Std Light" panose="02000506040000020003" pitchFamily="2" charset="0"/>
              </a:rPr>
              <a:t> </a:t>
            </a:r>
          </a:p>
          <a:p>
            <a:pPr algn="ctr"/>
            <a:r>
              <a:rPr lang="fr-FR" sz="6600" dirty="0">
                <a:latin typeface="Akzidenz-Grotesk Std Light" panose="02000506040000020003" pitchFamily="2" charset="0"/>
              </a:rPr>
              <a:t>au service de la </a:t>
            </a:r>
            <a:r>
              <a:rPr lang="fr-FR" sz="12000" b="1" dirty="0">
                <a:latin typeface="Akzidenz-Grotesk Std Light" panose="02000506040000020003" pitchFamily="2" charset="0"/>
              </a:rPr>
              <a:t>solidarité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B51EA07-F96E-1A27-93EA-6AA42DE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1" y="254229"/>
            <a:ext cx="8228649" cy="803357"/>
          </a:xfrm>
        </p:spPr>
        <p:txBody>
          <a:bodyPr/>
          <a:lstStyle/>
          <a:p>
            <a:r>
              <a:rPr lang="fr-FR" sz="5400" dirty="0"/>
              <a:t>Qui finance le volontariat ?</a:t>
            </a:r>
          </a:p>
        </p:txBody>
      </p:sp>
    </p:spTree>
    <p:extLst>
      <p:ext uri="{BB962C8B-B14F-4D97-AF65-F5344CB8AC3E}">
        <p14:creationId xmlns:p14="http://schemas.microsoft.com/office/powerpoint/2010/main" val="13488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23" y="1252949"/>
            <a:ext cx="10240051" cy="5605051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9013" y="-24204"/>
            <a:ext cx="4888678" cy="803357"/>
          </a:xfrm>
        </p:spPr>
        <p:txBody>
          <a:bodyPr/>
          <a:lstStyle/>
          <a:p>
            <a:r>
              <a:rPr lang="fr-FR" sz="4000" dirty="0"/>
              <a:t>Pourquoi </a:t>
            </a:r>
            <a:r>
              <a:rPr lang="fr-FR" sz="4000" dirty="0" smtClean="0"/>
              <a:t>solliciter ?</a:t>
            </a:r>
            <a:endParaRPr lang="fr-FR" sz="4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93" y="4402698"/>
            <a:ext cx="329185" cy="3169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688598" y="2704411"/>
            <a:ext cx="572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+mj-lt"/>
              </a:rPr>
              <a:t>AIDER À PERENNISER 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+mj-lt"/>
              </a:rPr>
              <a:t>le volontariat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3842" y="1813623"/>
            <a:ext cx="5028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3"/>
                </a:solidFill>
                <a:latin typeface="+mj-lt"/>
              </a:rPr>
              <a:t>Leur permettre de devenir 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+mj-lt"/>
              </a:rPr>
              <a:t>ACTEUR</a:t>
            </a:r>
            <a:r>
              <a:rPr lang="fr-FR" sz="2800" dirty="0" smtClean="0">
                <a:solidFill>
                  <a:schemeClr val="accent3"/>
                </a:solidFill>
                <a:latin typeface="+mj-lt"/>
              </a:rPr>
              <a:t> d’un sujet </a:t>
            </a:r>
          </a:p>
          <a:p>
            <a:pPr algn="ctr"/>
            <a:r>
              <a:rPr lang="fr-FR" sz="2800" dirty="0" smtClean="0">
                <a:solidFill>
                  <a:schemeClr val="accent3"/>
                </a:solidFill>
                <a:latin typeface="+mj-lt"/>
              </a:rPr>
              <a:t>qui vous tient à cœur</a:t>
            </a:r>
            <a:endParaRPr lang="fr-FR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98381" y="5107199"/>
            <a:ext cx="605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+mj-lt"/>
              </a:rPr>
              <a:t>SOUTENIR la </a:t>
            </a:r>
            <a:r>
              <a:rPr lang="fr-FR" sz="2800" dirty="0">
                <a:solidFill>
                  <a:schemeClr val="bg1"/>
                </a:solidFill>
                <a:latin typeface="+mj-lt"/>
              </a:rPr>
              <a:t>solidarité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8" y="2693398"/>
            <a:ext cx="329185" cy="31699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82" y="3515590"/>
            <a:ext cx="329185" cy="31699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82" y="2761098"/>
            <a:ext cx="329185" cy="31699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13" y="4753463"/>
            <a:ext cx="329185" cy="31699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14" y="4195774"/>
            <a:ext cx="329185" cy="31699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9" y="4388894"/>
            <a:ext cx="329185" cy="31699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47" y="3467935"/>
            <a:ext cx="329185" cy="31699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34" y="2282302"/>
            <a:ext cx="329185" cy="3169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3467937"/>
            <a:ext cx="329185" cy="3169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79" y="3467935"/>
            <a:ext cx="329185" cy="31699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70" y="3241570"/>
            <a:ext cx="329185" cy="3169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94" y="3978443"/>
            <a:ext cx="329185" cy="41044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02" y="3653010"/>
            <a:ext cx="329185" cy="31699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13" y="4481946"/>
            <a:ext cx="329185" cy="31699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02" y="4331994"/>
            <a:ext cx="329185" cy="31699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14" y="4480713"/>
            <a:ext cx="329185" cy="31699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74" y="4782575"/>
            <a:ext cx="329185" cy="31699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4" y="5215842"/>
            <a:ext cx="329185" cy="31699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23" y="5153906"/>
            <a:ext cx="329185" cy="31699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45" y="3667242"/>
            <a:ext cx="329185" cy="31699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19" y="3558734"/>
            <a:ext cx="329185" cy="31699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11" y="3158867"/>
            <a:ext cx="329185" cy="31699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18" y="2620285"/>
            <a:ext cx="329185" cy="31699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91" y="3228087"/>
            <a:ext cx="329185" cy="31699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97" y="3854226"/>
            <a:ext cx="329185" cy="31699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57" y="4230398"/>
            <a:ext cx="329185" cy="31699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29" y="4473997"/>
            <a:ext cx="329185" cy="31699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73" y="3786662"/>
            <a:ext cx="329185" cy="31699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40" y="4727319"/>
            <a:ext cx="329185" cy="31699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90" y="4207831"/>
            <a:ext cx="329185" cy="316993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3" y="2718837"/>
            <a:ext cx="329185" cy="31699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94" y="2678274"/>
            <a:ext cx="329185" cy="31699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7" y="5410899"/>
            <a:ext cx="329185" cy="316993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79" y="4256274"/>
            <a:ext cx="329185" cy="31699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30" y="3378907"/>
            <a:ext cx="329185" cy="316993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41" y="3396389"/>
            <a:ext cx="329185" cy="31699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50" y="4302690"/>
            <a:ext cx="329185" cy="316993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34" y="5388486"/>
            <a:ext cx="329185" cy="31699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65" y="3901361"/>
            <a:ext cx="329185" cy="31699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3" y="2251342"/>
            <a:ext cx="329185" cy="316993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98" y="3266739"/>
            <a:ext cx="329185" cy="31699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91" y="4087258"/>
            <a:ext cx="329185" cy="31699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94" y="4334350"/>
            <a:ext cx="329185" cy="316993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05" y="4634766"/>
            <a:ext cx="329185" cy="316993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38" y="4667659"/>
            <a:ext cx="329185" cy="316993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1" y="5252402"/>
            <a:ext cx="329185" cy="31699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81" y="2761562"/>
            <a:ext cx="329185" cy="31699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94" y="5028724"/>
            <a:ext cx="329185" cy="323019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47" y="3343824"/>
            <a:ext cx="329185" cy="323019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79" y="4408674"/>
            <a:ext cx="329185" cy="316993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27" y="2827102"/>
            <a:ext cx="329185" cy="316993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98" y="4077305"/>
            <a:ext cx="329185" cy="316993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8" y="4200301"/>
            <a:ext cx="329185" cy="316993"/>
          </a:xfrm>
          <a:prstGeom prst="rect">
            <a:avLst/>
          </a:prstGeom>
        </p:spPr>
      </p:pic>
      <p:sp>
        <p:nvSpPr>
          <p:cNvPr id="71" name="Titre 4"/>
          <p:cNvSpPr txBox="1">
            <a:spLocks/>
          </p:cNvSpPr>
          <p:nvPr/>
        </p:nvSpPr>
        <p:spPr>
          <a:xfrm>
            <a:off x="59013" y="501312"/>
            <a:ext cx="5941935" cy="803357"/>
          </a:xfrm>
          <a:prstGeom prst="rect">
            <a:avLst/>
          </a:prstGeom>
        </p:spPr>
        <p:txBody>
          <a:bodyPr/>
          <a:lstStyle>
            <a:lvl1pPr algn="l" defTabSz="851512" rtl="0" eaLnBrk="0" fontAlgn="base" hangingPunct="0">
              <a:spcBef>
                <a:spcPct val="0"/>
              </a:spcBef>
              <a:spcAft>
                <a:spcPct val="0"/>
              </a:spcAft>
              <a:defRPr sz="4107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12" rtl="0" eaLnBrk="0" fontAlgn="base" hangingPunct="0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2pPr>
            <a:lvl3pPr algn="ctr" defTabSz="851512" rtl="0" eaLnBrk="0" fontAlgn="base" hangingPunct="0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3pPr>
            <a:lvl4pPr algn="ctr" defTabSz="851512" rtl="0" eaLnBrk="0" fontAlgn="base" hangingPunct="0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4pPr>
            <a:lvl5pPr algn="ctr" defTabSz="851512" rtl="0" eaLnBrk="0" fontAlgn="base" hangingPunct="0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5pPr>
            <a:lvl6pPr marL="391125" algn="ctr" defTabSz="851512" rtl="0" fontAlgn="base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6pPr>
            <a:lvl7pPr marL="782250" algn="ctr" defTabSz="851512" rtl="0" fontAlgn="base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7pPr>
            <a:lvl8pPr marL="1173375" algn="ctr" defTabSz="851512" rtl="0" fontAlgn="base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8pPr>
            <a:lvl9pPr marL="1564500" algn="ctr" defTabSz="851512" rtl="0" fontAlgn="base">
              <a:spcBef>
                <a:spcPct val="0"/>
              </a:spcBef>
              <a:spcAft>
                <a:spcPct val="0"/>
              </a:spcAft>
              <a:defRPr sz="4107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4000" kern="0" dirty="0" smtClean="0"/>
              <a:t>Pourquoi votre entourage?</a:t>
            </a:r>
            <a:endParaRPr lang="fr-FR" sz="4000" kern="0" dirty="0"/>
          </a:p>
        </p:txBody>
      </p:sp>
    </p:spTree>
    <p:extLst>
      <p:ext uri="{BB962C8B-B14F-4D97-AF65-F5344CB8AC3E}">
        <p14:creationId xmlns:p14="http://schemas.microsoft.com/office/powerpoint/2010/main" val="11088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-81460" y="1588170"/>
            <a:ext cx="93069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latin typeface="Akzidenz-Grotesk Std Light" panose="02000506040000020003" pitchFamily="2" charset="0"/>
              </a:rPr>
              <a:t>Être </a:t>
            </a:r>
            <a:r>
              <a:rPr lang="fr-FR" sz="11500" b="1" dirty="0">
                <a:latin typeface="Akzidenz-Grotesk Std Light" panose="02000506040000020003" pitchFamily="2" charset="0"/>
              </a:rPr>
              <a:t>généreux</a:t>
            </a:r>
            <a:r>
              <a:rPr lang="fr-FR" sz="8800" b="1" dirty="0">
                <a:latin typeface="Akzidenz-Grotesk Std Light" panose="02000506040000020003" pitchFamily="2" charset="0"/>
              </a:rPr>
              <a:t>, ça rend </a:t>
            </a:r>
            <a:r>
              <a:rPr lang="fr-FR" sz="11500" b="1" dirty="0">
                <a:latin typeface="Akzidenz-Grotesk Std Light" panose="02000506040000020003" pitchFamily="2" charset="0"/>
              </a:rPr>
              <a:t>heureux</a:t>
            </a:r>
            <a:endParaRPr lang="fr-FR" sz="8800" b="1" dirty="0">
              <a:latin typeface="Akzidenz-Grotesk Std Light" panose="02000506040000020003" pitchFamily="2" charset="0"/>
            </a:endParaRPr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12510" y="269812"/>
            <a:ext cx="8228649" cy="803357"/>
          </a:xfrm>
        </p:spPr>
        <p:txBody>
          <a:bodyPr/>
          <a:lstStyle/>
          <a:p>
            <a:r>
              <a:rPr lang="fr-FR" sz="4000" dirty="0"/>
              <a:t>Pourquoi solliciter votre entourage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39" y="4892170"/>
            <a:ext cx="2215424" cy="20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1EA07-F96E-1A27-93EA-6AA42DE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" y="79093"/>
            <a:ext cx="9148913" cy="803357"/>
          </a:xfrm>
        </p:spPr>
        <p:txBody>
          <a:bodyPr/>
          <a:lstStyle/>
          <a:p>
            <a:r>
              <a:rPr lang="fr-FR" sz="4000" dirty="0"/>
              <a:t>Comment la DCC vous accompagne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dans </a:t>
            </a:r>
            <a:r>
              <a:rPr lang="fr-FR" sz="4000" dirty="0"/>
              <a:t>la collecte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6569" y="1580147"/>
            <a:ext cx="8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endParaRPr lang="fr-FR" b="1" dirty="0">
              <a:sym typeface="Wingdings" panose="05000000000000000000" pitchFamily="2" charset="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6569" y="1348620"/>
            <a:ext cx="6320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080" lvl="1" indent="-342891">
              <a:buFont typeface="+mj-lt"/>
              <a:buAutoNum type="arabicPeriod"/>
            </a:pPr>
            <a:r>
              <a:rPr lang="fr-FR" b="1" dirty="0" smtClean="0">
                <a:latin typeface="Akzidenz-Grotesk Std Light" panose="02000506040000020003" pitchFamily="2" charset="0"/>
              </a:rPr>
              <a:t>Une </a:t>
            </a:r>
            <a:r>
              <a:rPr lang="fr-FR" b="1" dirty="0">
                <a:latin typeface="Akzidenz-Grotesk Std Light" panose="02000506040000020003" pitchFamily="2" charset="0"/>
              </a:rPr>
              <a:t>page de collecte sur </a:t>
            </a:r>
            <a:r>
              <a:rPr lang="fr-FR" b="1" dirty="0" err="1">
                <a:latin typeface="Akzidenz-Grotesk Std Light" panose="02000506040000020003" pitchFamily="2" charset="0"/>
              </a:rPr>
              <a:t>HelloAsso</a:t>
            </a:r>
            <a:endParaRPr lang="fr-FR" b="1" dirty="0">
              <a:latin typeface="Akzidenz-Grotesk Std Light" panose="02000506040000020003" pitchFamily="2" charset="0"/>
            </a:endParaRPr>
          </a:p>
          <a:p>
            <a:pPr marL="800080" lvl="1" indent="-342891">
              <a:buFont typeface="+mj-lt"/>
              <a:buAutoNum type="arabicPeriod"/>
            </a:pPr>
            <a:endParaRPr lang="fr-FR" dirty="0"/>
          </a:p>
          <a:p>
            <a:pPr marL="800080" lvl="1" indent="-342891">
              <a:buFont typeface="+mj-lt"/>
              <a:buAutoNum type="arabicPeriod"/>
            </a:pPr>
            <a:endParaRPr lang="fr-FR" dirty="0"/>
          </a:p>
          <a:p>
            <a:pPr marL="800080" lvl="1" indent="-342891">
              <a:buFont typeface="+mj-lt"/>
              <a:buAutoNum type="arabicPeriod"/>
            </a:pPr>
            <a:endParaRPr lang="fr-FR" dirty="0"/>
          </a:p>
          <a:p>
            <a:pPr marL="800080" lvl="1" indent="-342891">
              <a:buFont typeface="+mj-lt"/>
              <a:buAutoNum type="arabicPeriod"/>
            </a:pPr>
            <a:endParaRPr lang="fr-FR" dirty="0"/>
          </a:p>
          <a:p>
            <a:pPr lvl="1"/>
            <a:endParaRPr lang="fr-FR" dirty="0"/>
          </a:p>
          <a:p>
            <a:pPr marL="800080" lvl="1" indent="-342891">
              <a:buFont typeface="+mj-lt"/>
              <a:buAutoNum type="arabicPeriod"/>
            </a:pPr>
            <a:endParaRPr lang="fr-FR" dirty="0"/>
          </a:p>
          <a:p>
            <a:pPr marL="800080" lvl="1" indent="-342891">
              <a:buFont typeface="+mj-lt"/>
              <a:buAutoNum type="arabicPeriod"/>
            </a:pPr>
            <a:endParaRPr lang="fr-FR" dirty="0"/>
          </a:p>
          <a:p>
            <a:pPr marL="800080" lvl="1" indent="-342891">
              <a:buFont typeface="+mj-lt"/>
              <a:buAutoNum type="arabicPeriod"/>
            </a:pPr>
            <a:endParaRPr lang="fr-FR" dirty="0"/>
          </a:p>
          <a:p>
            <a:pPr lvl="1"/>
            <a:r>
              <a:rPr lang="fr-FR" dirty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5" y="1949479"/>
            <a:ext cx="9041347" cy="42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1EA07-F96E-1A27-93EA-6AA42DE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9" y="33821"/>
            <a:ext cx="8228649" cy="803357"/>
          </a:xfrm>
        </p:spPr>
        <p:txBody>
          <a:bodyPr/>
          <a:lstStyle/>
          <a:p>
            <a:r>
              <a:rPr lang="fr-FR" sz="4000" dirty="0"/>
              <a:t>Comment la DCC vous accompagne </a:t>
            </a:r>
            <a:br>
              <a:rPr lang="fr-FR" sz="4000" dirty="0"/>
            </a:br>
            <a:r>
              <a:rPr lang="fr-FR" sz="4000" dirty="0"/>
              <a:t>dans la collecte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6569" y="1580147"/>
            <a:ext cx="8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+mj-lt"/>
              <a:buAutoNum type="arabicPeriod"/>
            </a:pPr>
            <a:endParaRPr lang="fr-FR" b="1" dirty="0">
              <a:sym typeface="Wingdings" panose="05000000000000000000" pitchFamily="2" charset="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4288" y="1365186"/>
            <a:ext cx="632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080" lvl="1" indent="-342891">
              <a:buFont typeface="+mj-lt"/>
              <a:buAutoNum type="arabicPeriod"/>
            </a:pPr>
            <a:r>
              <a:rPr lang="fr-FR" dirty="0">
                <a:latin typeface="Akzidenz-Grotesk Std Light" panose="02000506040000020003" pitchFamily="2" charset="0"/>
              </a:rPr>
              <a:t>Une page de collecte sur </a:t>
            </a:r>
            <a:r>
              <a:rPr lang="fr-FR" dirty="0" err="1">
                <a:latin typeface="Akzidenz-Grotesk Std Light" panose="02000506040000020003" pitchFamily="2" charset="0"/>
              </a:rPr>
              <a:t>HelloAsso</a:t>
            </a:r>
            <a:endParaRPr lang="fr-FR" dirty="0">
              <a:latin typeface="Akzidenz-Grotesk Std Light" panose="02000506040000020003" pitchFamily="2" charset="0"/>
            </a:endParaRPr>
          </a:p>
          <a:p>
            <a:pPr marL="800080" lvl="1" indent="-342891">
              <a:buFont typeface="+mj-lt"/>
              <a:buAutoNum type="arabicPeriod"/>
            </a:pPr>
            <a:endParaRPr lang="fr-FR" b="1" dirty="0">
              <a:latin typeface="Akzidenz-Grotesk Std Light" panose="02000506040000020003" pitchFamily="2" charset="0"/>
            </a:endParaRPr>
          </a:p>
          <a:p>
            <a:pPr marL="800080" lvl="1" indent="-342891">
              <a:buFont typeface="+mj-lt"/>
              <a:buAutoNum type="arabicPeriod"/>
            </a:pPr>
            <a:r>
              <a:rPr lang="fr-FR" b="1" dirty="0">
                <a:latin typeface="Akzidenz-Grotesk Std Light" panose="02000506040000020003" pitchFamily="2" charset="0"/>
              </a:rPr>
              <a:t>La logistique pour l’envoi de courriers postaux : impressions, mise sous pli, affranchissements, envois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0" y="2780479"/>
            <a:ext cx="2727037" cy="38520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00">
            <a:off x="6812163" y="3342289"/>
            <a:ext cx="2331837" cy="23347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35" y="2780479"/>
            <a:ext cx="2689024" cy="38055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101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2228" y="2193103"/>
            <a:ext cx="82195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kzidenz-Grotesk Std Light" panose="02000506040000020003" pitchFamily="2" charset="0"/>
              </a:rPr>
              <a:t>Mettez votre </a:t>
            </a:r>
            <a:r>
              <a:rPr lang="fr-FR" sz="8800" b="1" dirty="0">
                <a:latin typeface="Akzidenz-Grotesk Std Light" panose="02000506040000020003" pitchFamily="2" charset="0"/>
              </a:rPr>
              <a:t>créativité</a:t>
            </a:r>
            <a:r>
              <a:rPr lang="fr-FR" sz="8800" dirty="0">
                <a:latin typeface="Akzidenz-Grotesk Std Light" panose="02000506040000020003" pitchFamily="2" charset="0"/>
              </a:rPr>
              <a:t> </a:t>
            </a:r>
          </a:p>
          <a:p>
            <a:pPr algn="ctr"/>
            <a:r>
              <a:rPr lang="fr-FR" sz="4000" dirty="0">
                <a:latin typeface="Akzidenz-Grotesk Std Light" panose="02000506040000020003" pitchFamily="2" charset="0"/>
              </a:rPr>
              <a:t>au service de la </a:t>
            </a:r>
            <a:r>
              <a:rPr lang="fr-FR" sz="9600" b="1" dirty="0">
                <a:latin typeface="Akzidenz-Grotesk Std Light" panose="02000506040000020003" pitchFamily="2" charset="0"/>
              </a:rPr>
              <a:t>solidarité</a:t>
            </a:r>
          </a:p>
          <a:p>
            <a:pPr algn="ctr"/>
            <a:endParaRPr lang="fr-FR" sz="4000" dirty="0">
              <a:latin typeface="Akzidenz-Grotesk Std Light" panose="02000506040000020003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B51EA07-F96E-1A27-93EA-6AA42DE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2" y="172881"/>
            <a:ext cx="8228649" cy="803357"/>
          </a:xfrm>
        </p:spPr>
        <p:txBody>
          <a:bodyPr/>
          <a:lstStyle/>
          <a:p>
            <a:r>
              <a:rPr lang="fr-FR" sz="6000" dirty="0"/>
              <a:t>À vous de jouer!</a:t>
            </a:r>
          </a:p>
        </p:txBody>
      </p:sp>
    </p:spTree>
    <p:extLst>
      <p:ext uri="{BB962C8B-B14F-4D97-AF65-F5344CB8AC3E}">
        <p14:creationId xmlns:p14="http://schemas.microsoft.com/office/powerpoint/2010/main" val="9911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 général de la présentation DCC">
  <a:themeElements>
    <a:clrScheme name="Personnalisé DCC">
      <a:dk1>
        <a:srgbClr val="007BB6"/>
      </a:dk1>
      <a:lt1>
        <a:srgbClr val="FFFFFF"/>
      </a:lt1>
      <a:dk2>
        <a:srgbClr val="FFFFFF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vert="horz" lIns="91440" tIns="45720" rIns="91440" bIns="45720" rtlCol="0" anchor="b">
        <a:normAutofit/>
      </a:bodyPr>
      <a:lstStyle>
        <a:defPPr>
          <a:defRPr sz="3200" kern="0"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249B9FF7-54E3-4BBF-937D-6DED3815FD2B}"/>
    </a:ext>
  </a:extLst>
</a:theme>
</file>

<file path=ppt/theme/theme2.xml><?xml version="1.0" encoding="utf-8"?>
<a:theme xmlns:a="http://schemas.openxmlformats.org/drawingml/2006/main" name="Slide intérieur">
  <a:themeElements>
    <a:clrScheme name="Personnalisé DCC">
      <a:dk1>
        <a:srgbClr val="007BB6"/>
      </a:dk1>
      <a:lt1>
        <a:srgbClr val="FFFFFF"/>
      </a:lt1>
      <a:dk2>
        <a:srgbClr val="007BB6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7BB6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F89EC957-DFBD-46CD-95B8-2F04CC523CB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DCC</Template>
  <TotalTime>11924</TotalTime>
  <Words>184</Words>
  <Application>Microsoft Office PowerPoint</Application>
  <PresentationFormat>Affichage à l'écran (4:3)</PresentationFormat>
  <Paragraphs>55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Akzidenz-Grotesk Std Bold</vt:lpstr>
      <vt:lpstr>Akzidenz-Grotesk Std Light</vt:lpstr>
      <vt:lpstr>Akzidenz-Grotesk Std Regular</vt:lpstr>
      <vt:lpstr>Arial</vt:lpstr>
      <vt:lpstr>Calibri</vt:lpstr>
      <vt:lpstr>Courier New</vt:lpstr>
      <vt:lpstr>Dosis</vt:lpstr>
      <vt:lpstr>Wingdings</vt:lpstr>
      <vt:lpstr>Titre général de la présentation DCC</vt:lpstr>
      <vt:lpstr>Slide intérieur</vt:lpstr>
      <vt:lpstr>SESSION CHOISIR  La Collecte</vt:lpstr>
      <vt:lpstr>Réponse</vt:lpstr>
      <vt:lpstr>Qui finance le volontariat* ?</vt:lpstr>
      <vt:lpstr>Qui finance le volontariat ?</vt:lpstr>
      <vt:lpstr>Pourquoi solliciter ?</vt:lpstr>
      <vt:lpstr>Pourquoi solliciter votre entourage ?</vt:lpstr>
      <vt:lpstr>Comment la DCC vous accompagne  dans la collecte ?</vt:lpstr>
      <vt:lpstr>Comment la DCC vous accompagne  dans la collecte ?</vt:lpstr>
      <vt:lpstr>À vous de jouer!</vt:lpstr>
      <vt:lpstr>Votre contact privilégié</vt:lpstr>
    </vt:vector>
  </TitlesOfParts>
  <Company>Delegation Catholique pour la Cooperation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Magnan</dc:creator>
  <cp:lastModifiedBy>Catherine de Nucheze</cp:lastModifiedBy>
  <cp:revision>560</cp:revision>
  <cp:lastPrinted>2025-02-03T17:10:24Z</cp:lastPrinted>
  <dcterms:created xsi:type="dcterms:W3CDTF">2020-05-12T19:25:28Z</dcterms:created>
  <dcterms:modified xsi:type="dcterms:W3CDTF">2025-05-13T10:18:29Z</dcterms:modified>
</cp:coreProperties>
</file>