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97" r:id="rId5"/>
    <p:sldId id="302" r:id="rId6"/>
    <p:sldId id="303" r:id="rId7"/>
    <p:sldId id="287" r:id="rId8"/>
    <p:sldId id="288" r:id="rId9"/>
    <p:sldId id="289" r:id="rId10"/>
    <p:sldId id="290" r:id="rId11"/>
    <p:sldId id="307" r:id="rId12"/>
    <p:sldId id="308" r:id="rId13"/>
    <p:sldId id="291" r:id="rId14"/>
    <p:sldId id="309" r:id="rId15"/>
    <p:sldId id="292" r:id="rId16"/>
    <p:sldId id="293" r:id="rId17"/>
    <p:sldId id="294" r:id="rId18"/>
    <p:sldId id="311" r:id="rId19"/>
    <p:sldId id="31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A00"/>
    <a:srgbClr val="007BB6"/>
    <a:srgbClr val="FFD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 autoAdjust="0"/>
    <p:restoredTop sz="93883" autoAdjust="0"/>
  </p:normalViewPr>
  <p:slideViewPr>
    <p:cSldViewPr snapToGrid="0">
      <p:cViewPr varScale="1">
        <p:scale>
          <a:sx n="78" d="100"/>
          <a:sy n="78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D17D-0BAA-4109-B3D9-AD573F4571DF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9560-DD38-4C04-B0B8-10763D645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1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76AB8-BDD6-4699-8873-F55690C60475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462-DD27-4165-B698-3A58D0115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1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87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9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41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3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56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3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6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3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7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4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7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0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3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91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0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intérieur - titre &amp;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4" y="2416998"/>
            <a:ext cx="7772331" cy="116646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Dosis" panose="02010503020202060003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7" y="3713782"/>
            <a:ext cx="6400664" cy="17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Akzidenz-Grotesk Std Light" panose="02000506040000020003" pitchFamily="2" charset="0"/>
              </a:defRPr>
            </a:lvl1pPr>
            <a:lvl2pPr marL="391135" indent="0" algn="ctr">
              <a:buNone/>
              <a:defRPr/>
            </a:lvl2pPr>
            <a:lvl3pPr marL="782269" indent="0" algn="ctr">
              <a:buNone/>
              <a:defRPr/>
            </a:lvl3pPr>
            <a:lvl4pPr marL="1173404" indent="0" algn="ctr">
              <a:buNone/>
              <a:defRPr/>
            </a:lvl4pPr>
            <a:lvl5pPr marL="1564538" indent="0" algn="ctr">
              <a:buNone/>
              <a:defRPr/>
            </a:lvl5pPr>
            <a:lvl6pPr marL="1955673" indent="0" algn="ctr">
              <a:buNone/>
              <a:defRPr/>
            </a:lvl6pPr>
            <a:lvl7pPr marL="2346808" indent="0" algn="ctr">
              <a:buNone/>
              <a:defRPr/>
            </a:lvl7pPr>
            <a:lvl8pPr marL="2737942" indent="0" algn="ctr">
              <a:buNone/>
              <a:defRPr/>
            </a:lvl8pPr>
            <a:lvl9pPr marL="3129077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8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intérieur - 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822864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F08A00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752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2305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03806" y="1609014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9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titre 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70380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25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1"/>
            <a:ext cx="9144000" cy="5634680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224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8" y="18170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1295400" y="3754438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Sous-titre de la présentation</a:t>
            </a:r>
            <a:endParaRPr lang="en-US" kern="0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-74141" y="6030119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Délégation Catholique pour la Coopération</a:t>
            </a:r>
            <a:endParaRPr lang="en-US" kern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1545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45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676946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2pPr>
      <a:lvl3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3pPr>
      <a:lvl4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4pPr>
      <a:lvl5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5pPr>
      <a:lvl6pPr marL="310942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6pPr>
      <a:lvl7pPr marL="621884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7pPr>
      <a:lvl8pPr marL="932825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8pPr>
      <a:lvl9pPr marL="1243767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9pPr>
    </p:titleStyle>
    <p:bodyStyle>
      <a:lvl1pPr marL="253721" indent="-253721" algn="l" defTabSz="676946" rtl="0" eaLnBrk="1" fontAlgn="base" hangingPunct="1">
        <a:spcBef>
          <a:spcPct val="20000"/>
        </a:spcBef>
        <a:spcAft>
          <a:spcPct val="0"/>
        </a:spcAft>
        <a:buChar char="•"/>
        <a:defRPr sz="2381">
          <a:solidFill>
            <a:schemeClr val="tx1"/>
          </a:solidFill>
          <a:latin typeface="+mn-lt"/>
          <a:ea typeface="+mn-ea"/>
          <a:cs typeface="+mn-cs"/>
        </a:defRPr>
      </a:lvl1pPr>
      <a:lvl2pPr marL="550626" indent="-211613" algn="l" defTabSz="676946" rtl="0" eaLnBrk="1" fontAlgn="base" hangingPunct="1">
        <a:spcBef>
          <a:spcPct val="20000"/>
        </a:spcBef>
        <a:spcAft>
          <a:spcPct val="0"/>
        </a:spcAft>
        <a:buChar char="–"/>
        <a:defRPr sz="2040">
          <a:solidFill>
            <a:schemeClr val="tx1"/>
          </a:solidFill>
          <a:latin typeface="+mn-lt"/>
        </a:defRPr>
      </a:lvl2pPr>
      <a:lvl3pPr marL="846452" indent="-169507" algn="l" defTabSz="676946" rtl="0" eaLnBrk="1" fontAlgn="base" hangingPunct="1">
        <a:spcBef>
          <a:spcPct val="20000"/>
        </a:spcBef>
        <a:spcAft>
          <a:spcPct val="0"/>
        </a:spcAft>
        <a:buChar char="•"/>
        <a:defRPr sz="1768">
          <a:solidFill>
            <a:schemeClr val="tx1"/>
          </a:solidFill>
          <a:latin typeface="+mn-lt"/>
        </a:defRPr>
      </a:lvl3pPr>
      <a:lvl4pPr marL="1184386" indent="-168427" algn="l" defTabSz="676946" rtl="0" eaLnBrk="1" fontAlgn="base" hangingPunct="1">
        <a:spcBef>
          <a:spcPct val="20000"/>
        </a:spcBef>
        <a:spcAft>
          <a:spcPct val="0"/>
        </a:spcAft>
        <a:buChar char="–"/>
        <a:defRPr sz="1496">
          <a:solidFill>
            <a:schemeClr val="tx1"/>
          </a:solidFill>
          <a:latin typeface="+mn-lt"/>
        </a:defRPr>
      </a:lvl4pPr>
      <a:lvl5pPr marL="1523399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5pPr>
      <a:lvl6pPr marL="1834340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6pPr>
      <a:lvl7pPr marL="2145282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7pPr>
      <a:lvl8pPr marL="2456224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8pPr>
      <a:lvl9pPr marL="2767166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1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273999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540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49" y="9932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701" r:id="rId4"/>
    <p:sldLayoutId id="2147483691" r:id="rId5"/>
  </p:sldLayoutIdLst>
  <p:txStyles>
    <p:titleStyle>
      <a:lvl1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2pPr>
      <a:lvl3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3pPr>
      <a:lvl4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4pPr>
      <a:lvl5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5pPr>
      <a:lvl6pPr marL="391135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6pPr>
      <a:lvl7pPr marL="782269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7pPr>
      <a:lvl8pPr marL="1173404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8pPr>
      <a:lvl9pPr marL="1564538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9pPr>
    </p:titleStyle>
    <p:bodyStyle>
      <a:lvl1pPr marL="319155" indent="-319155" algn="l" defTabSz="851533" rtl="0" eaLnBrk="0" fontAlgn="base" hangingPunct="0">
        <a:spcBef>
          <a:spcPct val="20000"/>
        </a:spcBef>
        <a:spcAft>
          <a:spcPct val="0"/>
        </a:spcAft>
        <a:buChar char="•"/>
        <a:defRPr sz="2994">
          <a:solidFill>
            <a:schemeClr val="tx1"/>
          </a:solidFill>
          <a:latin typeface="+mn-lt"/>
          <a:ea typeface="+mn-ea"/>
          <a:cs typeface="+mn-cs"/>
        </a:defRPr>
      </a:lvl1pPr>
      <a:lvl2pPr marL="692634" indent="-266189" algn="l" defTabSz="851533" rtl="0" eaLnBrk="0" fontAlgn="base" hangingPunct="0">
        <a:spcBef>
          <a:spcPct val="20000"/>
        </a:spcBef>
        <a:spcAft>
          <a:spcPct val="0"/>
        </a:spcAft>
        <a:buChar char="–"/>
        <a:defRPr sz="2567">
          <a:solidFill>
            <a:schemeClr val="tx1"/>
          </a:solidFill>
          <a:latin typeface="+mn-lt"/>
        </a:defRPr>
      </a:lvl2pPr>
      <a:lvl3pPr marL="1064755" indent="-213223" algn="l" defTabSz="851533" rtl="0" eaLnBrk="0" fontAlgn="base" hangingPunct="0">
        <a:spcBef>
          <a:spcPct val="20000"/>
        </a:spcBef>
        <a:spcAft>
          <a:spcPct val="0"/>
        </a:spcAft>
        <a:buChar char="•"/>
        <a:defRPr sz="2224">
          <a:solidFill>
            <a:schemeClr val="tx1"/>
          </a:solidFill>
          <a:latin typeface="+mn-lt"/>
        </a:defRPr>
      </a:lvl3pPr>
      <a:lvl4pPr marL="1489843" indent="-211865" algn="l" defTabSz="851533" rtl="0" eaLnBrk="0" fontAlgn="base" hangingPunct="0">
        <a:spcBef>
          <a:spcPct val="20000"/>
        </a:spcBef>
        <a:spcAft>
          <a:spcPct val="0"/>
        </a:spcAft>
        <a:buChar char="–"/>
        <a:defRPr sz="1882">
          <a:solidFill>
            <a:schemeClr val="tx1"/>
          </a:solidFill>
          <a:latin typeface="+mn-lt"/>
        </a:defRPr>
      </a:lvl4pPr>
      <a:lvl5pPr marL="1916288" indent="-213223" algn="l" defTabSz="851533" rtl="0" eaLnBrk="0" fontAlgn="base" hangingPunct="0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5pPr>
      <a:lvl6pPr marL="2307423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6pPr>
      <a:lvl7pPr marL="2698558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7pPr>
      <a:lvl8pPr marL="3089692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8pPr>
      <a:lvl9pPr marL="3480827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 smtClean="0">
                <a:latin typeface="Akzidenz-Grotesk Std Light" panose="02000506040000020003" pitchFamily="2" charset="0"/>
              </a:rPr>
              <a:t>La </a:t>
            </a:r>
            <a:r>
              <a:rPr lang="fr-FR" dirty="0" err="1" smtClean="0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 smtClean="0">
                <a:latin typeface="Akzidenz-Grotesk Std Light" panose="02000506040000020003" pitchFamily="2" charset="0"/>
              </a:rPr>
              <a:t>10-18 juillet </a:t>
            </a:r>
            <a:r>
              <a:rPr lang="fr-FR" dirty="0">
                <a:latin typeface="Akzidenz-Grotesk Std Light" panose="02000506040000020003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72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4506" y="2202554"/>
            <a:ext cx="83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Les formateurs/</a:t>
            </a:r>
            <a:r>
              <a:rPr lang="fr-FR" sz="3200" dirty="0" err="1">
                <a:latin typeface="Akzidenz-Grotesk Std Light" panose="02000506040000020003" pitchFamily="2" charset="0"/>
              </a:rPr>
              <a:t>trices</a:t>
            </a:r>
            <a:r>
              <a:rPr lang="fr-FR" sz="3200" dirty="0">
                <a:latin typeface="Akzidenz-Grotesk Std Light" panose="02000506040000020003" pitchFamily="2" charset="0"/>
              </a:rPr>
              <a:t> &amp; l’équipe des passeports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18977" y="2930550"/>
            <a:ext cx="3465914" cy="1440031"/>
            <a:chOff x="65162" y="2787329"/>
            <a:chExt cx="3465914" cy="1440031"/>
          </a:xfrm>
        </p:grpSpPr>
        <p:grpSp>
          <p:nvGrpSpPr>
            <p:cNvPr id="17" name="Groupe 16"/>
            <p:cNvGrpSpPr/>
            <p:nvPr/>
          </p:nvGrpSpPr>
          <p:grpSpPr>
            <a:xfrm>
              <a:off x="1317635" y="2787329"/>
              <a:ext cx="1641776" cy="1101077"/>
              <a:chOff x="1317635" y="2787329"/>
              <a:chExt cx="1641776" cy="1101077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635" y="2787329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682" y="2923677"/>
                <a:ext cx="964729" cy="964729"/>
              </a:xfrm>
              <a:prstGeom prst="rect">
                <a:avLst/>
              </a:prstGeom>
            </p:spPr>
          </p:pic>
        </p:grpSp>
        <p:sp>
          <p:nvSpPr>
            <p:cNvPr id="18" name="ZoneTexte 17"/>
            <p:cNvSpPr txBox="1"/>
            <p:nvPr/>
          </p:nvSpPr>
          <p:spPr>
            <a:xfrm>
              <a:off x="65162" y="2977657"/>
              <a:ext cx="1537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Delphine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01228" y="3765695"/>
              <a:ext cx="242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Philippe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457753" y="4560909"/>
            <a:ext cx="4230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Facilitateurs</a:t>
            </a:r>
          </a:p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Passeurs d’information</a:t>
            </a:r>
          </a:p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Témoins auprès de l’équipe </a:t>
            </a:r>
            <a:r>
              <a:rPr lang="fr-FR" sz="3200" dirty="0" smtClean="0">
                <a:latin typeface="Akzidenz-Grotesk Std Light" panose="02000506040000020003" pitchFamily="2" charset="0"/>
              </a:rPr>
              <a:t>des passeports</a:t>
            </a:r>
            <a:endParaRPr lang="fr-FR" sz="3200" dirty="0">
              <a:latin typeface="Akzidenz-Grotesk Std Light" panose="02000506040000020003" pitchFamily="2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432634" y="2930550"/>
            <a:ext cx="4745874" cy="1599006"/>
            <a:chOff x="4091108" y="2664922"/>
            <a:chExt cx="4745874" cy="1599006"/>
          </a:xfrm>
        </p:grpSpPr>
        <p:grpSp>
          <p:nvGrpSpPr>
            <p:cNvPr id="24" name="Groupe 23"/>
            <p:cNvGrpSpPr/>
            <p:nvPr/>
          </p:nvGrpSpPr>
          <p:grpSpPr>
            <a:xfrm>
              <a:off x="5353659" y="2664922"/>
              <a:ext cx="2282365" cy="1209542"/>
              <a:chOff x="5299112" y="2682237"/>
              <a:chExt cx="2282365" cy="1209542"/>
            </a:xfrm>
          </p:grpSpPr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9112" y="2787329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159" y="2927050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6748" y="2682237"/>
                <a:ext cx="964729" cy="964729"/>
              </a:xfrm>
              <a:prstGeom prst="rect">
                <a:avLst/>
              </a:prstGeom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7312496" y="2829468"/>
              <a:ext cx="152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kzidenz-Grotesk Std Light" panose="02000506040000020003" pitchFamily="2" charset="0"/>
                </a:rPr>
                <a:t>Stéphanie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810946" y="3802263"/>
              <a:ext cx="1493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Claire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091108" y="2827616"/>
              <a:ext cx="1600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kzidenz-Grotesk Std Light" panose="02000506040000020003" pitchFamily="2" charset="0"/>
                </a:rPr>
                <a:t>Rémi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5407742" y="4807130"/>
            <a:ext cx="2893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kzidenz-Grotesk Std Light" panose="02000506040000020003" pitchFamily="2" charset="0"/>
              </a:rPr>
              <a:t>Rôle de confirmation et de signature</a:t>
            </a:r>
            <a:endParaRPr lang="fr-FR" sz="3200" dirty="0">
              <a:latin typeface="Akzidenz-Grotesk Std Light" panose="02000506040000020003" pitchFamily="2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7" y="3997401"/>
            <a:ext cx="1284054" cy="12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de formation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82776" y="2202554"/>
            <a:ext cx="723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Critères de non validation du stage Partir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05554" y="2889766"/>
            <a:ext cx="5551251" cy="720000"/>
            <a:chOff x="175737" y="2844046"/>
            <a:chExt cx="5551251" cy="72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2844046"/>
              <a:ext cx="7200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00026" y="2973214"/>
              <a:ext cx="4826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Non adéquation au projet de la DCC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05554" y="3901540"/>
            <a:ext cx="7436383" cy="720000"/>
            <a:chOff x="175737" y="3855820"/>
            <a:chExt cx="7436383" cy="720000"/>
          </a:xfrm>
        </p:grpSpPr>
        <p:sp>
          <p:nvSpPr>
            <p:cNvPr id="20" name="ZoneTexte 19"/>
            <p:cNvSpPr txBox="1"/>
            <p:nvPr/>
          </p:nvSpPr>
          <p:spPr>
            <a:xfrm>
              <a:off x="900026" y="3984988"/>
              <a:ext cx="6712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Risque majeur de mise en difficulté professionnelle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3855820"/>
              <a:ext cx="720000" cy="72000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205554" y="4913314"/>
            <a:ext cx="7036594" cy="720000"/>
            <a:chOff x="175737" y="4895343"/>
            <a:chExt cx="7036594" cy="720000"/>
          </a:xfrm>
        </p:grpSpPr>
        <p:sp>
          <p:nvSpPr>
            <p:cNvPr id="23" name="ZoneTexte 22"/>
            <p:cNvSpPr txBox="1"/>
            <p:nvPr/>
          </p:nvSpPr>
          <p:spPr>
            <a:xfrm>
              <a:off x="900027" y="5024511"/>
              <a:ext cx="6312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Risque majeur de mise en difficulté personnelle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4895343"/>
              <a:ext cx="720000" cy="720000"/>
            </a:xfrm>
            <a:prstGeom prst="rect">
              <a:avLst/>
            </a:prstGeom>
          </p:spPr>
        </p:pic>
      </p:grpSp>
      <p:grpSp>
        <p:nvGrpSpPr>
          <p:cNvPr id="25" name="Groupe 24"/>
          <p:cNvGrpSpPr/>
          <p:nvPr/>
        </p:nvGrpSpPr>
        <p:grpSpPr>
          <a:xfrm>
            <a:off x="205554" y="5925089"/>
            <a:ext cx="4685630" cy="720000"/>
            <a:chOff x="175737" y="5879369"/>
            <a:chExt cx="4685630" cy="720000"/>
          </a:xfrm>
        </p:grpSpPr>
        <p:sp>
          <p:nvSpPr>
            <p:cNvPr id="26" name="ZoneTexte 25"/>
            <p:cNvSpPr txBox="1"/>
            <p:nvPr/>
          </p:nvSpPr>
          <p:spPr>
            <a:xfrm>
              <a:off x="900026" y="6008537"/>
              <a:ext cx="3961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Manque de maturité du projet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5879369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 bwMode="auto">
          <a:xfrm>
            <a:off x="3984724" y="1145752"/>
            <a:ext cx="1487276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Le cadre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 la formation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148724" y="1145752"/>
            <a:ext cx="1487276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1" name="Picture 2" descr="Formation professionnelle - GO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91" y="2094613"/>
            <a:ext cx="1488754" cy="7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-37878" y="3173624"/>
            <a:ext cx="9344225" cy="584775"/>
            <a:chOff x="-18000" y="3173624"/>
            <a:chExt cx="9344225" cy="584775"/>
          </a:xfrm>
        </p:grpSpPr>
        <p:sp>
          <p:nvSpPr>
            <p:cNvPr id="13" name="ZoneTexte 12"/>
            <p:cNvSpPr txBox="1"/>
            <p:nvPr/>
          </p:nvSpPr>
          <p:spPr>
            <a:xfrm>
              <a:off x="-18000" y="3173624"/>
              <a:ext cx="9344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Vous êtes acteurs et responsables de votre formation.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814591" y="3291192"/>
              <a:ext cx="1344794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651106" y="3284102"/>
              <a:ext cx="2268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01163" y="3925708"/>
            <a:ext cx="8823332" cy="1077218"/>
            <a:chOff x="201163" y="3925708"/>
            <a:chExt cx="8823332" cy="1077218"/>
          </a:xfrm>
        </p:grpSpPr>
        <p:sp>
          <p:nvSpPr>
            <p:cNvPr id="14" name="ZoneTexte 13"/>
            <p:cNvSpPr txBox="1"/>
            <p:nvPr/>
          </p:nvSpPr>
          <p:spPr>
            <a:xfrm>
              <a:off x="201163" y="3925708"/>
              <a:ext cx="88233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Le stage est l’ultime étape de formation pour le projet de volontariat…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07106" y="4012770"/>
              <a:ext cx="4356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253717" y="5002926"/>
            <a:ext cx="5760643" cy="584775"/>
            <a:chOff x="2253717" y="5002926"/>
            <a:chExt cx="5760643" cy="584775"/>
          </a:xfrm>
        </p:grpSpPr>
        <p:sp>
          <p:nvSpPr>
            <p:cNvPr id="15" name="ZoneTexte 14"/>
            <p:cNvSpPr txBox="1"/>
            <p:nvPr/>
          </p:nvSpPr>
          <p:spPr>
            <a:xfrm>
              <a:off x="2253717" y="5002926"/>
              <a:ext cx="5760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… et un tremplin vers le départ !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4798" y="5102272"/>
              <a:ext cx="1944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-18000" y="5820546"/>
            <a:ext cx="6629100" cy="584775"/>
            <a:chOff x="-18000" y="5820546"/>
            <a:chExt cx="6629100" cy="584775"/>
          </a:xfrm>
        </p:grpSpPr>
        <p:sp>
          <p:nvSpPr>
            <p:cNvPr id="16" name="ZoneTexte 15"/>
            <p:cNvSpPr txBox="1"/>
            <p:nvPr/>
          </p:nvSpPr>
          <p:spPr>
            <a:xfrm>
              <a:off x="-18000" y="5820546"/>
              <a:ext cx="662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Le stage nécessite un respect mutuel.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902120" y="5931615"/>
              <a:ext cx="2556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1754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6E09677-52DD-BA94-764C-92EEE6F9C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>
                <a:latin typeface="Akzidenz-Grotesk Std Light" panose="02000506040000020003" pitchFamily="2" charset="0"/>
              </a:rPr>
              <a:t>La </a:t>
            </a:r>
            <a:r>
              <a:rPr lang="fr-FR" dirty="0" err="1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>
                <a:latin typeface="Akzidenz-Grotesk Std Light" panose="02000506040000020003" pitchFamily="2" charset="0"/>
              </a:rPr>
              <a:t>10-18 juillet 2025</a:t>
            </a:r>
          </a:p>
        </p:txBody>
      </p:sp>
    </p:spTree>
    <p:extLst>
      <p:ext uri="{BB962C8B-B14F-4D97-AF65-F5344CB8AC3E}">
        <p14:creationId xmlns:p14="http://schemas.microsoft.com/office/powerpoint/2010/main" val="33709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4. Les objectifs de formation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80224" y="2098413"/>
            <a:ext cx="8478013" cy="504000"/>
            <a:chOff x="280224" y="2194110"/>
            <a:chExt cx="8478013" cy="5040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2194110"/>
              <a:ext cx="504000" cy="5040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82977" y="2215278"/>
              <a:ext cx="797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Discerner la maturité et la pertinence de son projet de départ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80224" y="2677145"/>
            <a:ext cx="6955160" cy="504000"/>
            <a:chOff x="280224" y="2736583"/>
            <a:chExt cx="6955160" cy="504000"/>
          </a:xfrm>
        </p:grpSpPr>
        <p:sp>
          <p:nvSpPr>
            <p:cNvPr id="14" name="ZoneTexte 13"/>
            <p:cNvSpPr txBox="1"/>
            <p:nvPr/>
          </p:nvSpPr>
          <p:spPr>
            <a:xfrm>
              <a:off x="782977" y="2757751"/>
              <a:ext cx="6452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Identifier les spécificités d’un départ avec la DCC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2736583"/>
              <a:ext cx="504000" cy="504000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280224" y="3255877"/>
            <a:ext cx="8619221" cy="830997"/>
            <a:chOff x="280224" y="3336528"/>
            <a:chExt cx="8619221" cy="830997"/>
          </a:xfrm>
        </p:grpSpPr>
        <p:sp>
          <p:nvSpPr>
            <p:cNvPr id="15" name="ZoneTexte 14"/>
            <p:cNvSpPr txBox="1"/>
            <p:nvPr/>
          </p:nvSpPr>
          <p:spPr>
            <a:xfrm>
              <a:off x="782977" y="3336528"/>
              <a:ext cx="8116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Comprendre la richesse et la complexité de la rencontre interculturelle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3500026"/>
              <a:ext cx="504000" cy="504000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280224" y="4161606"/>
            <a:ext cx="9345779" cy="914097"/>
            <a:chOff x="280224" y="4246912"/>
            <a:chExt cx="9345779" cy="914097"/>
          </a:xfrm>
        </p:grpSpPr>
        <p:sp>
          <p:nvSpPr>
            <p:cNvPr id="16" name="ZoneTexte 15"/>
            <p:cNvSpPr txBox="1"/>
            <p:nvPr/>
          </p:nvSpPr>
          <p:spPr>
            <a:xfrm>
              <a:off x="782977" y="4246912"/>
              <a:ext cx="8843026" cy="9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Inscrire son projet de départ et sa mission dans un projet de développement : se définir comme acteur de développement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4451960"/>
              <a:ext cx="504000" cy="504000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280224" y="5150435"/>
            <a:ext cx="8276035" cy="507832"/>
            <a:chOff x="280224" y="5212789"/>
            <a:chExt cx="8276035" cy="507832"/>
          </a:xfrm>
        </p:grpSpPr>
        <p:sp>
          <p:nvSpPr>
            <p:cNvPr id="17" name="ZoneTexte 16"/>
            <p:cNvSpPr txBox="1"/>
            <p:nvPr/>
          </p:nvSpPr>
          <p:spPr>
            <a:xfrm>
              <a:off x="782977" y="5212789"/>
              <a:ext cx="7773282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Approfondir des connaissances relatives à la future mission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5214705"/>
              <a:ext cx="504000" cy="504000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280224" y="5733000"/>
            <a:ext cx="6913482" cy="504000"/>
            <a:chOff x="280224" y="5771126"/>
            <a:chExt cx="6913482" cy="504000"/>
          </a:xfrm>
        </p:grpSpPr>
        <p:sp>
          <p:nvSpPr>
            <p:cNvPr id="18" name="ZoneTexte 17"/>
            <p:cNvSpPr txBox="1"/>
            <p:nvPr/>
          </p:nvSpPr>
          <p:spPr>
            <a:xfrm>
              <a:off x="782977" y="5792294"/>
              <a:ext cx="6410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Approfondir l’expérience spirituelle du volontariat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5771126"/>
              <a:ext cx="504000" cy="504000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280224" y="6311734"/>
            <a:ext cx="3300314" cy="504000"/>
            <a:chOff x="280224" y="6269202"/>
            <a:chExt cx="3300314" cy="504000"/>
          </a:xfrm>
        </p:grpSpPr>
        <p:sp>
          <p:nvSpPr>
            <p:cNvPr id="19" name="ZoneTexte 18"/>
            <p:cNvSpPr txBox="1"/>
            <p:nvPr/>
          </p:nvSpPr>
          <p:spPr>
            <a:xfrm>
              <a:off x="782977" y="6290370"/>
              <a:ext cx="2797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Créer un esprit DCC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6269202"/>
              <a:ext cx="504000" cy="504000"/>
            </a:xfrm>
            <a:prstGeom prst="rect">
              <a:avLst/>
            </a:prstGeom>
          </p:spPr>
        </p:pic>
      </p:grp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29630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4. Les objectifs de formation</a:t>
            </a: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5. La vie quotidienne du stage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2258879"/>
            <a:ext cx="1486800" cy="14868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00923"/>
              </p:ext>
            </p:extLst>
          </p:nvPr>
        </p:nvGraphicFramePr>
        <p:xfrm>
          <a:off x="563620" y="2327472"/>
          <a:ext cx="6386850" cy="41483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371215025"/>
                    </a:ext>
                  </a:extLst>
                </a:gridCol>
                <a:gridCol w="4442850">
                  <a:extLst>
                    <a:ext uri="{9D8B030D-6E8A-4147-A177-3AD203B41FA5}">
                      <a16:colId xmlns:a16="http://schemas.microsoft.com/office/drawing/2014/main" val="1957029073"/>
                    </a:ext>
                  </a:extLst>
                </a:gridCol>
              </a:tblGrid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8h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Petit déjeuner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061034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8h45 -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Temps du matin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204040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Informations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du jour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990270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9h30 - 12h00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Module(s)</a:t>
                      </a:r>
                      <a:r>
                        <a:rPr lang="fr-FR" b="1" baseline="0" dirty="0">
                          <a:latin typeface="Akzidenz-Grotesk Std Light" panose="02000506040000020003" pitchFamily="2" charset="0"/>
                        </a:rPr>
                        <a:t> du matin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28317"/>
                  </a:ext>
                </a:extLst>
              </a:tr>
              <a:tr h="175701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12h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13h15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Repas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070158"/>
                  </a:ext>
                </a:extLst>
              </a:tr>
              <a:tr h="3021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Vie quotidienne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(entretiens personnels, préparation messes, rencontre prêtre, sport, repos…)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43629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13h15-13h45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Relecture</a:t>
                      </a:r>
                      <a:r>
                        <a:rPr lang="fr-FR" b="1" baseline="0" dirty="0" smtClean="0">
                          <a:latin typeface="Akzidenz-Grotesk Std Light" panose="02000506040000020003" pitchFamily="2" charset="0"/>
                        </a:rPr>
                        <a:t> personnelle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7953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13h45 </a:t>
                      </a:r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– </a:t>
                      </a:r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18h/18h15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Module(s)</a:t>
                      </a:r>
                      <a:r>
                        <a:rPr lang="fr-FR" b="1" baseline="0" dirty="0">
                          <a:latin typeface="Akzidenz-Grotesk Std Light" panose="02000506040000020003" pitchFamily="2" charset="0"/>
                        </a:rPr>
                        <a:t> de l’après-midi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68190"/>
                  </a:ext>
                </a:extLst>
              </a:tr>
              <a:tr h="20052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18h/18h15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19h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Célébration /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Temps spirituels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8155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19h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- 20h30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Dîner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863011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20h30 - 22h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 de la soirée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60864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22h -…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Temps libre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7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7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82" y="2123810"/>
            <a:ext cx="606623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31354" y="2110262"/>
            <a:ext cx="8331949" cy="1440000"/>
            <a:chOff x="231354" y="1460261"/>
            <a:chExt cx="8331949" cy="1440000"/>
          </a:xfrm>
        </p:grpSpPr>
        <p:sp>
          <p:nvSpPr>
            <p:cNvPr id="22" name="ZoneTexte 21"/>
            <p:cNvSpPr txBox="1"/>
            <p:nvPr/>
          </p:nvSpPr>
          <p:spPr>
            <a:xfrm>
              <a:off x="1926895" y="1764763"/>
              <a:ext cx="6636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Ne pas fumer dans les locaux, il y a des cendriers dehors !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" y="1460261"/>
              <a:ext cx="1440000" cy="1440000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1770745" y="5736860"/>
            <a:ext cx="663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kzidenz-Grotesk Std Light" panose="02000506040000020003" pitchFamily="2" charset="0"/>
              </a:rPr>
              <a:t>Accès WIFI : Voir affichage dans la salle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330745" y="3656444"/>
            <a:ext cx="8535072" cy="1440000"/>
            <a:chOff x="231354" y="4995002"/>
            <a:chExt cx="8535072" cy="144000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" y="4995002"/>
              <a:ext cx="1440000" cy="1440000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1736609" y="5064575"/>
              <a:ext cx="7029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Pour les équipes de nettoyage du bar, matériel de nettoyage à disposition à proximité : demander </a:t>
              </a:r>
              <a:r>
                <a:rPr lang="fr-FR" sz="2400">
                  <a:latin typeface="Akzidenz-Grotesk Std Light" panose="02000506040000020003" pitchFamily="2" charset="0"/>
                </a:rPr>
                <a:t>à </a:t>
              </a:r>
              <a:r>
                <a:rPr lang="fr-FR" sz="2400" smtClean="0">
                  <a:latin typeface="Akzidenz-Grotesk Std Light" panose="02000506040000020003" pitchFamily="2" charset="0"/>
                </a:rPr>
                <a:t>Sandra </a:t>
              </a:r>
              <a:r>
                <a:rPr lang="fr-FR" sz="2400" dirty="0">
                  <a:latin typeface="Akzidenz-Grotesk Std Light" panose="02000506040000020003" pitchFamily="2" charset="0"/>
                </a:rPr>
                <a:t>!</a:t>
              </a:r>
            </a:p>
          </p:txBody>
        </p:sp>
      </p:grp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" y="5166017"/>
            <a:ext cx="1603350" cy="1603350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</p:spTree>
    <p:extLst>
      <p:ext uri="{BB962C8B-B14F-4D97-AF65-F5344CB8AC3E}">
        <p14:creationId xmlns:p14="http://schemas.microsoft.com/office/powerpoint/2010/main" val="156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4676DBF-D54D-C02C-EE64-D985FB17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>
                <a:latin typeface="Akzidenz-Grotesk Std Light" panose="02000506040000020003" pitchFamily="2" charset="0"/>
              </a:rPr>
              <a:t>La </a:t>
            </a:r>
            <a:r>
              <a:rPr lang="fr-FR" dirty="0" err="1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>
                <a:latin typeface="Akzidenz-Grotesk Std Light" panose="02000506040000020003" pitchFamily="2" charset="0"/>
              </a:rPr>
              <a:t>10-18 juillet 2025</a:t>
            </a:r>
          </a:p>
        </p:txBody>
      </p:sp>
    </p:spTree>
    <p:extLst>
      <p:ext uri="{BB962C8B-B14F-4D97-AF65-F5344CB8AC3E}">
        <p14:creationId xmlns:p14="http://schemas.microsoft.com/office/powerpoint/2010/main" val="32396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1. 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kumimoji="0" lang="fr-FR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objectifs de formation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Le stage au quotidien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11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 cadre du stage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2" y="2107800"/>
            <a:ext cx="1041991" cy="10419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5744" y="3797404"/>
            <a:ext cx="284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kzidenz-Grotesk Std Light" panose="02000506040000020003" pitchFamily="2" charset="0"/>
              </a:rPr>
              <a:t>Brisons la glace !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1DAA93-AD2D-26C1-8797-20157976E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06" y="2091798"/>
            <a:ext cx="4734652" cy="47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30964" y="2308279"/>
            <a:ext cx="7805927" cy="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32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Le parcours du volontaire</a:t>
            </a:r>
            <a:endParaRPr lang="fr-FR" altLang="fr-FR" sz="3200" b="1" dirty="0">
              <a:solidFill>
                <a:srgbClr val="007BB6"/>
              </a:solidFill>
              <a:latin typeface="CoconComp" panose="020B0504020101020102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77880" y="4654296"/>
            <a:ext cx="8605133" cy="240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374904" y="3415549"/>
            <a:ext cx="9144" cy="1202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>
          <a:xfrm>
            <a:off x="-14189" y="31148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Dossier d’inscription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655320" y="4965192"/>
            <a:ext cx="0" cy="960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77880" y="5965007"/>
            <a:ext cx="178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Appel de bienvenue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969420" y="4466844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1868503" y="4411980"/>
            <a:ext cx="678600" cy="612648"/>
          </a:xfrm>
          <a:prstGeom prst="star5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017179" y="4441698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778674" y="4251960"/>
            <a:ext cx="1045676" cy="101269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031557" y="4615434"/>
            <a:ext cx="2761488" cy="349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534" y="4930902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CHOISIR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207803" y="3730752"/>
            <a:ext cx="0" cy="564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08A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636932" y="3415549"/>
            <a:ext cx="12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  <a:latin typeface="Akzidenz-Grotesk Std Light" panose="02000506040000020003" pitchFamily="2" charset="0"/>
              </a:rPr>
              <a:t>Affectation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74535" y="4534281"/>
            <a:ext cx="14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PARTIR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36836" y="4927473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REVENIR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459484" y="4626614"/>
            <a:ext cx="19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solidFill>
                  <a:schemeClr val="bg1"/>
                </a:solidFill>
                <a:latin typeface="+mj-lt"/>
              </a:rPr>
              <a:t>MISSION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608006" y="3440001"/>
            <a:ext cx="1271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Bénévolat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Témoignage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…</a:t>
            </a:r>
          </a:p>
        </p:txBody>
      </p:sp>
      <p:sp>
        <p:nvSpPr>
          <p:cNvPr id="33" name="Accolade ouvrante 32"/>
          <p:cNvSpPr/>
          <p:nvPr/>
        </p:nvSpPr>
        <p:spPr bwMode="auto">
          <a:xfrm rot="16200000">
            <a:off x="8284561" y="3318332"/>
            <a:ext cx="300716" cy="2167970"/>
          </a:xfrm>
          <a:prstGeom prst="leftBrace">
            <a:avLst/>
          </a:prstGeom>
          <a:noFill/>
          <a:ln w="9525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66776" y="5000625"/>
            <a:ext cx="1691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Suivi terrain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Rapports de mission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42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Le cadre du stage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30964" y="2308279"/>
            <a:ext cx="7805927" cy="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32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Le parcours </a:t>
            </a:r>
            <a:r>
              <a:rPr lang="fr-FR" altLang="fr-FR" sz="3200" b="1" dirty="0">
                <a:solidFill>
                  <a:srgbClr val="F08A00"/>
                </a:solidFill>
                <a:latin typeface="+mj-lt"/>
                <a:ea typeface="ＭＳ Ｐゴシック" panose="020B0600070205080204" pitchFamily="34" charset="-128"/>
              </a:rPr>
              <a:t>de formation</a:t>
            </a:r>
            <a:endParaRPr lang="fr-FR" altLang="fr-FR" sz="3200" b="1" dirty="0">
              <a:solidFill>
                <a:srgbClr val="F08A00"/>
              </a:solidFill>
              <a:latin typeface="CoconComp" panose="020B0504020101020102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77880" y="4654296"/>
            <a:ext cx="8605133" cy="240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969420" y="4466844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1868503" y="4411980"/>
            <a:ext cx="678600" cy="612648"/>
          </a:xfrm>
          <a:prstGeom prst="star5">
            <a:avLst/>
          </a:prstGeom>
          <a:solidFill>
            <a:srgbClr val="FFD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017179" y="4441698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778674" y="4251960"/>
            <a:ext cx="1045676" cy="101269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031557" y="4615434"/>
            <a:ext cx="2761488" cy="3497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534" y="4930902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CHOISIR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74535" y="4534281"/>
            <a:ext cx="14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PARTIR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36836" y="4927473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REVENIR</a:t>
            </a:r>
          </a:p>
        </p:txBody>
      </p:sp>
    </p:spTree>
    <p:extLst>
      <p:ext uri="{BB962C8B-B14F-4D97-AF65-F5344CB8AC3E}">
        <p14:creationId xmlns:p14="http://schemas.microsoft.com/office/powerpoint/2010/main" val="38866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7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 b="16762"/>
          <a:stretch/>
        </p:blipFill>
        <p:spPr bwMode="auto">
          <a:xfrm>
            <a:off x="0" y="2094615"/>
            <a:ext cx="9144000" cy="47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017" y="2840966"/>
            <a:ext cx="2333954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Appelé</a:t>
            </a:r>
            <a:r>
              <a:rPr lang="fr-FR" altLang="fr-FR" sz="5000" b="1" dirty="0">
                <a:latin typeface="CoconComp" panose="020B0504020101020102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9544" y="2194635"/>
            <a:ext cx="5029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Une mission qui correspond à ses compétences et pour lesquels il-elle sera utile.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7565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Y:\photos\TERRAIN\2014\Philippines _ Louis Grégoire\100_5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1"/>
          <a:stretch/>
        </p:blipFill>
        <p:spPr bwMode="auto">
          <a:xfrm>
            <a:off x="0" y="2094616"/>
            <a:ext cx="9144000" cy="475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26080" y="2389494"/>
            <a:ext cx="2117920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Engagé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300" y="3552731"/>
            <a:ext cx="368949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Vis-à-vis de la DCC, du partenaire local et du Ministère de l’Europe et des Affaires Étrangères.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0858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Y:\photos\DCC\2013\Concours_Photos\Préselection. Photos du jury\Rencontre interculturelle\481 Guillaume Spillmack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20935"/>
          <a:stretch/>
        </p:blipFill>
        <p:spPr bwMode="auto">
          <a:xfrm>
            <a:off x="0" y="2094616"/>
            <a:ext cx="9144000" cy="476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2143421"/>
            <a:ext cx="1901101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Inséré</a:t>
            </a:r>
            <a:r>
              <a:rPr lang="fr-FR" altLang="fr-FR" sz="5000" b="1" dirty="0">
                <a:latin typeface="+mj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999" y="2718733"/>
            <a:ext cx="3681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Il travaille avec les acteurs locaux et est proche des personnes avec qui il partagera le quotidien.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41714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6"/>
          <a:stretch/>
        </p:blipFill>
        <p:spPr bwMode="auto">
          <a:xfrm>
            <a:off x="0" y="2094616"/>
            <a:ext cx="9144000" cy="47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00494" y="6190830"/>
            <a:ext cx="2375477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Exposé</a:t>
            </a:r>
            <a:r>
              <a:rPr lang="fr-FR" altLang="fr-FR" sz="5000" b="1" dirty="0">
                <a:latin typeface="+mj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2793" y="2456499"/>
            <a:ext cx="5689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Il sortira de sa zone de confort. Découverte d’une nouvelle culture, une nouvelle façon de travailler, etc.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18124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 général de la présentation DCC">
  <a:themeElements>
    <a:clrScheme name="Personnalisé DCC">
      <a:dk1>
        <a:srgbClr val="007BB6"/>
      </a:dk1>
      <a:lt1>
        <a:srgbClr val="FFFFFF"/>
      </a:lt1>
      <a:dk2>
        <a:srgbClr val="FFFFFF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vert="horz" lIns="91440" tIns="45720" rIns="91440" bIns="45720" rtlCol="0" anchor="b">
        <a:normAutofit/>
      </a:bodyPr>
      <a:lstStyle>
        <a:defPPr>
          <a:defRPr sz="3200" kern="0"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249B9FF7-54E3-4BBF-937D-6DED3815FD2B}"/>
    </a:ext>
  </a:extLst>
</a:theme>
</file>

<file path=ppt/theme/theme2.xml><?xml version="1.0" encoding="utf-8"?>
<a:theme xmlns:a="http://schemas.openxmlformats.org/drawingml/2006/main" name="Slide intérieur">
  <a:themeElements>
    <a:clrScheme name="Personnalisé DCC">
      <a:dk1>
        <a:srgbClr val="007BB6"/>
      </a:dk1>
      <a:lt1>
        <a:srgbClr val="FFFFFF"/>
      </a:lt1>
      <a:dk2>
        <a:srgbClr val="007BB6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7BB6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F89EC957-DFBD-46CD-95B8-2F04CC523CB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DCC</Template>
  <TotalTime>219</TotalTime>
  <Words>965</Words>
  <Application>Microsoft Office PowerPoint</Application>
  <PresentationFormat>Affichage à l'écran (4:3)</PresentationFormat>
  <Paragraphs>206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ＭＳ Ｐゴシック</vt:lpstr>
      <vt:lpstr>Akzidenz-Grotesk Std Light</vt:lpstr>
      <vt:lpstr>Akzidenz-Grotesk Std Regular</vt:lpstr>
      <vt:lpstr>Arial</vt:lpstr>
      <vt:lpstr>Calibri</vt:lpstr>
      <vt:lpstr>CoconComp</vt:lpstr>
      <vt:lpstr>Courier New</vt:lpstr>
      <vt:lpstr>Dosis</vt:lpstr>
      <vt:lpstr>Titre général de la présentation DCC</vt:lpstr>
      <vt:lpstr>Slide intérieur</vt:lpstr>
      <vt:lpstr>Présentation du stage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Présentation du stage</vt:lpstr>
      <vt:lpstr>Bienvenue !</vt:lpstr>
      <vt:lpstr>Bienvenue !</vt:lpstr>
      <vt:lpstr>Bienvenue !</vt:lpstr>
      <vt:lpstr>Bienvenue !</vt:lpstr>
      <vt:lpstr>Présentation du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stage</dc:title>
  <dc:creator>Xavier Sarrat</dc:creator>
  <cp:lastModifiedBy>Rémi Grégoire</cp:lastModifiedBy>
  <cp:revision>53</cp:revision>
  <dcterms:created xsi:type="dcterms:W3CDTF">2020-07-23T15:30:56Z</dcterms:created>
  <dcterms:modified xsi:type="dcterms:W3CDTF">2025-07-09T07:43:02Z</dcterms:modified>
</cp:coreProperties>
</file>