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703" r:id="rId3"/>
  </p:sldMasterIdLst>
  <p:handoutMasterIdLst>
    <p:handoutMasterId r:id="rId28"/>
  </p:handoutMasterIdLst>
  <p:sldIdLst>
    <p:sldId id="256" r:id="rId4"/>
    <p:sldId id="280" r:id="rId5"/>
    <p:sldId id="265" r:id="rId6"/>
    <p:sldId id="295" r:id="rId7"/>
    <p:sldId id="296" r:id="rId8"/>
    <p:sldId id="297" r:id="rId9"/>
    <p:sldId id="298" r:id="rId10"/>
    <p:sldId id="299" r:id="rId11"/>
    <p:sldId id="293" r:id="rId12"/>
    <p:sldId id="266" r:id="rId13"/>
    <p:sldId id="267" r:id="rId14"/>
    <p:sldId id="268" r:id="rId15"/>
    <p:sldId id="269" r:id="rId16"/>
    <p:sldId id="270" r:id="rId17"/>
    <p:sldId id="271" r:id="rId18"/>
    <p:sldId id="286" r:id="rId19"/>
    <p:sldId id="275" r:id="rId20"/>
    <p:sldId id="287" r:id="rId21"/>
    <p:sldId id="288" r:id="rId22"/>
    <p:sldId id="278" r:id="rId23"/>
    <p:sldId id="279" r:id="rId24"/>
    <p:sldId id="300" r:id="rId25"/>
    <p:sldId id="301" r:id="rId26"/>
    <p:sldId id="294" r:id="rId27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FFFFFF"/>
    <a:srgbClr val="007BB6"/>
    <a:srgbClr val="FABB00"/>
    <a:srgbClr val="F08A00"/>
    <a:srgbClr val="E01260"/>
    <a:srgbClr val="009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2735" autoAdjust="0"/>
  </p:normalViewPr>
  <p:slideViewPr>
    <p:cSldViewPr snapToGrid="0">
      <p:cViewPr varScale="1">
        <p:scale>
          <a:sx n="73" d="100"/>
          <a:sy n="73" d="100"/>
        </p:scale>
        <p:origin x="106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6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DD17D-0BAA-4109-B3D9-AD573F4571DF}" type="datetimeFigureOut">
              <a:rPr lang="fr-FR" smtClean="0"/>
              <a:t>19/06/2025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69560-DD38-4C04-B0B8-10763D6455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218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1505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contenu &amp;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4685016" y="1600776"/>
            <a:ext cx="4001309" cy="452593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Char char="●"/>
              <a:defRPr sz="2800">
                <a:solidFill>
                  <a:srgbClr val="F08A00"/>
                </a:solidFill>
              </a:defRPr>
            </a:lvl1pPr>
            <a:lvl2pPr marL="769345" indent="-342900">
              <a:buFont typeface="Akzidenz-Grotesk Std Regular" panose="02000503030000020003" pitchFamily="2" charset="0"/>
              <a:buChar char="–"/>
              <a:defRPr sz="2000">
                <a:solidFill>
                  <a:schemeClr val="accent4"/>
                </a:solidFill>
              </a:defRPr>
            </a:lvl2pPr>
            <a:lvl3pPr marL="1194432" indent="-342900">
              <a:buFont typeface="Courier New" panose="02070309020205020404" pitchFamily="49" charset="0"/>
              <a:buChar char="o"/>
              <a:defRPr sz="2053">
                <a:solidFill>
                  <a:schemeClr val="accent4"/>
                </a:solidFill>
              </a:defRPr>
            </a:lvl3pPr>
            <a:lvl4pPr marL="1620878" indent="-3429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1988815" indent="-285750">
              <a:buFontTx/>
              <a:buChar char="»"/>
              <a:defRPr sz="1600" baseline="0">
                <a:solidFill>
                  <a:schemeClr val="accent4"/>
                </a:solidFill>
              </a:defRPr>
            </a:lvl5pPr>
            <a:lvl6pPr marL="2094200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6850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titre 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1"/>
          </p:nvPr>
        </p:nvSpPr>
        <p:spPr>
          <a:xfrm>
            <a:off x="4685016" y="1600776"/>
            <a:ext cx="4001309" cy="452593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Char char="●"/>
              <a:defRPr sz="2800">
                <a:solidFill>
                  <a:srgbClr val="F08A00"/>
                </a:solidFill>
              </a:defRPr>
            </a:lvl1pPr>
            <a:lvl2pPr marL="769345" indent="-342900">
              <a:buFont typeface="Akzidenz-Grotesk Std Regular" panose="02000503030000020003" pitchFamily="2" charset="0"/>
              <a:buChar char="–"/>
              <a:defRPr sz="2000">
                <a:solidFill>
                  <a:schemeClr val="accent4"/>
                </a:solidFill>
              </a:defRPr>
            </a:lvl2pPr>
            <a:lvl3pPr marL="1194432" indent="-342900">
              <a:buFont typeface="Courier New" panose="02070309020205020404" pitchFamily="49" charset="0"/>
              <a:buChar char="o"/>
              <a:defRPr sz="2053">
                <a:solidFill>
                  <a:schemeClr val="accent4"/>
                </a:solidFill>
              </a:defRPr>
            </a:lvl3pPr>
            <a:lvl4pPr marL="1620878" indent="-3429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1988815" indent="-285750">
              <a:buFontTx/>
              <a:buChar char="»"/>
              <a:defRPr sz="1600" baseline="0">
                <a:solidFill>
                  <a:schemeClr val="accent4"/>
                </a:solidFill>
              </a:defRPr>
            </a:lvl5pPr>
            <a:lvl6pPr marL="2094200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610077" y="1619612"/>
            <a:ext cx="3838634" cy="452593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Char char="●"/>
              <a:defRPr sz="2800">
                <a:solidFill>
                  <a:srgbClr val="F08A00"/>
                </a:solidFill>
              </a:defRPr>
            </a:lvl1pPr>
            <a:lvl2pPr marL="769345" indent="-342900">
              <a:buFont typeface="Akzidenz-Grotesk Std Regular" panose="02000503030000020003" pitchFamily="2" charset="0"/>
              <a:buChar char="–"/>
              <a:defRPr sz="2000">
                <a:solidFill>
                  <a:schemeClr val="accent4"/>
                </a:solidFill>
              </a:defRPr>
            </a:lvl2pPr>
            <a:lvl3pPr marL="1194432" indent="-342900">
              <a:buFont typeface="Courier New" panose="02070309020205020404" pitchFamily="49" charset="0"/>
              <a:buChar char="o"/>
              <a:defRPr sz="2053">
                <a:solidFill>
                  <a:schemeClr val="accent4"/>
                </a:solidFill>
              </a:defRPr>
            </a:lvl3pPr>
            <a:lvl4pPr marL="1620878" indent="-3429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1988815" indent="-285750">
              <a:buFontTx/>
              <a:buChar char="»"/>
              <a:defRPr sz="1600" baseline="0">
                <a:solidFill>
                  <a:schemeClr val="accent4"/>
                </a:solidFill>
              </a:defRPr>
            </a:lvl5pPr>
            <a:lvl6pPr marL="2094200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360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intérieur - titre &amp;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4" y="2416998"/>
            <a:ext cx="7772331" cy="116646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Dosis" panose="02010503020202060003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7" y="3713782"/>
            <a:ext cx="6400664" cy="17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Akzidenz-Grotesk Std Light" panose="02000506040000020003" pitchFamily="2" charset="0"/>
              </a:defRPr>
            </a:lvl1pPr>
            <a:lvl2pPr marL="391135" indent="0" algn="ctr">
              <a:buNone/>
              <a:defRPr/>
            </a:lvl2pPr>
            <a:lvl3pPr marL="782269" indent="0" algn="ctr">
              <a:buNone/>
              <a:defRPr/>
            </a:lvl3pPr>
            <a:lvl4pPr marL="1173404" indent="0" algn="ctr">
              <a:buNone/>
              <a:defRPr/>
            </a:lvl4pPr>
            <a:lvl5pPr marL="1564538" indent="0" algn="ctr">
              <a:buNone/>
              <a:defRPr/>
            </a:lvl5pPr>
            <a:lvl6pPr marL="1955673" indent="0" algn="ctr">
              <a:buNone/>
              <a:defRPr/>
            </a:lvl6pPr>
            <a:lvl7pPr marL="2346808" indent="0" algn="ctr">
              <a:buNone/>
              <a:defRPr/>
            </a:lvl7pPr>
            <a:lvl8pPr marL="2737942" indent="0" algn="ctr">
              <a:buNone/>
              <a:defRPr/>
            </a:lvl8pPr>
            <a:lvl9pPr marL="3129077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42680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intérieur - 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676" y="1600776"/>
            <a:ext cx="8228649" cy="452593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08A00"/>
              </a:buClr>
              <a:buFontTx/>
              <a:buChar char="●"/>
              <a:defRPr sz="3200" b="1" baseline="0">
                <a:solidFill>
                  <a:srgbClr val="F08A00"/>
                </a:solidFill>
                <a:latin typeface="Akzidenz-Grotesk Std Light" panose="02000506040000020003" pitchFamily="2" charset="0"/>
                <a:cs typeface="Arial" panose="020B0604020202020204" pitchFamily="34" charset="0"/>
              </a:defRPr>
            </a:lvl1pPr>
            <a:lvl2pPr marL="769345" indent="-342900">
              <a:spcBef>
                <a:spcPts val="600"/>
              </a:spcBef>
              <a:buFont typeface="Akzidenz-Grotesk Std Regular" panose="02000503030000020003" pitchFamily="2" charset="0"/>
              <a:buChar char="–"/>
              <a:defRPr sz="2400" baseline="0">
                <a:solidFill>
                  <a:schemeClr val="accent4"/>
                </a:solidFill>
                <a:latin typeface="Akzidenz-Grotesk Std Light" panose="02000506040000020003" pitchFamily="2" charset="0"/>
              </a:defRPr>
            </a:lvl2pPr>
            <a:lvl3pPr marL="1194432" indent="-342900">
              <a:buFont typeface="Courier New" panose="02070309020205020404" pitchFamily="49" charset="0"/>
              <a:buChar char="o"/>
              <a:defRPr sz="1800" baseline="0">
                <a:solidFill>
                  <a:schemeClr val="accent4"/>
                </a:solidFill>
                <a:latin typeface="Akzidenz-Grotesk Std Light" panose="02000506040000020003" pitchFamily="2" charset="0"/>
              </a:defRPr>
            </a:lvl3pPr>
            <a:lvl4pPr marL="1620878" indent="-342900">
              <a:buFont typeface="Wingdings" panose="05000000000000000000" pitchFamily="2" charset="2"/>
              <a:buChar char="§"/>
              <a:defRPr sz="1800" baseline="0">
                <a:solidFill>
                  <a:schemeClr val="accent4"/>
                </a:solidFill>
                <a:latin typeface="Akzidenz-Grotesk Std Light" panose="02000506040000020003" pitchFamily="2" charset="0"/>
              </a:defRPr>
            </a:lvl4pPr>
            <a:lvl5pPr marL="1988815" indent="-285750">
              <a:buFontTx/>
              <a:buChar char="»"/>
              <a:defRPr sz="1600" baseline="0">
                <a:solidFill>
                  <a:schemeClr val="accent4"/>
                </a:solidFill>
                <a:latin typeface="Akzidenz-Grotesk Std Light" panose="02000506040000020003" pitchFamily="2" charset="0"/>
              </a:defRPr>
            </a:lvl5pPr>
            <a:lvl6pPr marL="2094200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707520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contenu &amp;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457676" y="1600776"/>
            <a:ext cx="4227339" cy="452593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Char char="●"/>
              <a:defRPr sz="2800">
                <a:solidFill>
                  <a:srgbClr val="F08A00"/>
                </a:solidFill>
              </a:defRPr>
            </a:lvl1pPr>
            <a:lvl2pPr marL="769345" indent="-342900">
              <a:buFont typeface="Akzidenz-Grotesk Std Regular" panose="02000503030000020003" pitchFamily="2" charset="0"/>
              <a:buChar char="–"/>
              <a:defRPr sz="2000">
                <a:solidFill>
                  <a:schemeClr val="accent4"/>
                </a:solidFill>
              </a:defRPr>
            </a:lvl2pPr>
            <a:lvl3pPr marL="1194432" indent="-342900">
              <a:buFont typeface="Courier New" panose="02070309020205020404" pitchFamily="49" charset="0"/>
              <a:buChar char="o"/>
              <a:defRPr sz="2053">
                <a:solidFill>
                  <a:schemeClr val="accent4"/>
                </a:solidFill>
              </a:defRPr>
            </a:lvl3pPr>
            <a:lvl4pPr marL="1620878" indent="-3429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1988815" indent="-285750">
              <a:buFontTx/>
              <a:buChar char="»"/>
              <a:defRPr sz="1600" baseline="0">
                <a:solidFill>
                  <a:schemeClr val="accent4"/>
                </a:solidFill>
              </a:defRPr>
            </a:lvl5pPr>
            <a:lvl6pPr marL="2094200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2305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contenu &amp;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4685016" y="1600776"/>
            <a:ext cx="4001309" cy="452593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Char char="●"/>
              <a:defRPr sz="2800">
                <a:solidFill>
                  <a:srgbClr val="F08A00"/>
                </a:solidFill>
              </a:defRPr>
            </a:lvl1pPr>
            <a:lvl2pPr marL="769345" indent="-342900">
              <a:buFont typeface="Akzidenz-Grotesk Std Regular" panose="02000503030000020003" pitchFamily="2" charset="0"/>
              <a:buChar char="–"/>
              <a:defRPr sz="2000">
                <a:solidFill>
                  <a:schemeClr val="accent4"/>
                </a:solidFill>
              </a:defRPr>
            </a:lvl2pPr>
            <a:lvl3pPr marL="1194432" indent="-342900">
              <a:buFont typeface="Courier New" panose="02070309020205020404" pitchFamily="49" charset="0"/>
              <a:buChar char="o"/>
              <a:defRPr sz="2053">
                <a:solidFill>
                  <a:schemeClr val="accent4"/>
                </a:solidFill>
              </a:defRPr>
            </a:lvl3pPr>
            <a:lvl4pPr marL="1620878" indent="-3429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1988815" indent="-285750">
              <a:buFontTx/>
              <a:buChar char="»"/>
              <a:defRPr sz="1600" baseline="0">
                <a:solidFill>
                  <a:schemeClr val="accent4"/>
                </a:solidFill>
              </a:defRPr>
            </a:lvl5pPr>
            <a:lvl6pPr marL="2094200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79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titre 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1"/>
          </p:nvPr>
        </p:nvSpPr>
        <p:spPr>
          <a:xfrm>
            <a:off x="4685016" y="1600776"/>
            <a:ext cx="4001309" cy="452593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Char char="●"/>
              <a:defRPr sz="2800">
                <a:solidFill>
                  <a:srgbClr val="F08A00"/>
                </a:solidFill>
              </a:defRPr>
            </a:lvl1pPr>
            <a:lvl2pPr marL="769345" indent="-342900">
              <a:buFont typeface="Akzidenz-Grotesk Std Regular" panose="02000503030000020003" pitchFamily="2" charset="0"/>
              <a:buChar char="–"/>
              <a:defRPr sz="2000">
                <a:solidFill>
                  <a:schemeClr val="accent4"/>
                </a:solidFill>
              </a:defRPr>
            </a:lvl2pPr>
            <a:lvl3pPr marL="1194432" indent="-342900">
              <a:buFont typeface="Courier New" panose="02070309020205020404" pitchFamily="49" charset="0"/>
              <a:buChar char="o"/>
              <a:defRPr sz="2053">
                <a:solidFill>
                  <a:schemeClr val="accent4"/>
                </a:solidFill>
              </a:defRPr>
            </a:lvl3pPr>
            <a:lvl4pPr marL="1620878" indent="-3429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1988815" indent="-285750">
              <a:buFontTx/>
              <a:buChar char="»"/>
              <a:defRPr sz="1600" baseline="0">
                <a:solidFill>
                  <a:schemeClr val="accent4"/>
                </a:solidFill>
              </a:defRPr>
            </a:lvl5pPr>
            <a:lvl6pPr marL="2094200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2"/>
          </p:nvPr>
        </p:nvSpPr>
        <p:spPr>
          <a:xfrm>
            <a:off x="610077" y="1619612"/>
            <a:ext cx="3838634" cy="452593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Char char="●"/>
              <a:defRPr sz="2800">
                <a:solidFill>
                  <a:srgbClr val="F08A00"/>
                </a:solidFill>
              </a:defRPr>
            </a:lvl1pPr>
            <a:lvl2pPr marL="769345" indent="-342900">
              <a:buFont typeface="Akzidenz-Grotesk Std Regular" panose="02000503030000020003" pitchFamily="2" charset="0"/>
              <a:buChar char="–"/>
              <a:defRPr sz="2000">
                <a:solidFill>
                  <a:schemeClr val="accent4"/>
                </a:solidFill>
              </a:defRPr>
            </a:lvl2pPr>
            <a:lvl3pPr marL="1194432" indent="-342900">
              <a:buFont typeface="Courier New" panose="02070309020205020404" pitchFamily="49" charset="0"/>
              <a:buChar char="o"/>
              <a:defRPr sz="2053">
                <a:solidFill>
                  <a:schemeClr val="accent4"/>
                </a:solidFill>
              </a:defRPr>
            </a:lvl3pPr>
            <a:lvl4pPr marL="1620878" indent="-3429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1988815" indent="-285750">
              <a:buFontTx/>
              <a:buChar char="»"/>
              <a:defRPr sz="1600" baseline="0">
                <a:solidFill>
                  <a:schemeClr val="accent4"/>
                </a:solidFill>
              </a:defRPr>
            </a:lvl5pPr>
            <a:lvl6pPr marL="2094200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925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intérieur - titre &amp;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34" y="2416998"/>
            <a:ext cx="7772331" cy="1166461"/>
          </a:xfrm>
          <a:prstGeom prst="rect">
            <a:avLst/>
          </a:prstGeom>
        </p:spPr>
        <p:txBody>
          <a:bodyPr/>
          <a:lstStyle>
            <a:lvl1pPr>
              <a:defRPr sz="6600">
                <a:latin typeface="Dosis" panose="02010503020202060003" pitchFamily="50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67" y="3713782"/>
            <a:ext cx="6400664" cy="17519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4"/>
                </a:solidFill>
                <a:latin typeface="Akzidenz-Grotesk Std Light" panose="02000506040000020003" pitchFamily="2" charset="0"/>
              </a:defRPr>
            </a:lvl1pPr>
            <a:lvl2pPr marL="391135" indent="0" algn="ctr">
              <a:buNone/>
              <a:defRPr/>
            </a:lvl2pPr>
            <a:lvl3pPr marL="782269" indent="0" algn="ctr">
              <a:buNone/>
              <a:defRPr/>
            </a:lvl3pPr>
            <a:lvl4pPr marL="1173404" indent="0" algn="ctr">
              <a:buNone/>
              <a:defRPr/>
            </a:lvl4pPr>
            <a:lvl5pPr marL="1564538" indent="0" algn="ctr">
              <a:buNone/>
              <a:defRPr/>
            </a:lvl5pPr>
            <a:lvl6pPr marL="1955673" indent="0" algn="ctr">
              <a:buNone/>
              <a:defRPr/>
            </a:lvl6pPr>
            <a:lvl7pPr marL="2346808" indent="0" algn="ctr">
              <a:buNone/>
              <a:defRPr/>
            </a:lvl7pPr>
            <a:lvl8pPr marL="2737942" indent="0" algn="ctr">
              <a:buNone/>
              <a:defRPr/>
            </a:lvl8pPr>
            <a:lvl9pPr marL="3129077" indent="0" algn="ctr">
              <a:buNone/>
              <a:defRPr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7819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intérieur - titre &amp;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676" y="1600776"/>
            <a:ext cx="8228649" cy="452593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08A00"/>
              </a:buClr>
              <a:buFontTx/>
              <a:buChar char="●"/>
              <a:defRPr sz="3200" b="1" baseline="0">
                <a:solidFill>
                  <a:srgbClr val="F08A00"/>
                </a:solidFill>
                <a:latin typeface="Akzidenz-Grotesk Std Light" panose="02000506040000020003" pitchFamily="2" charset="0"/>
                <a:cs typeface="Arial" panose="020B0604020202020204" pitchFamily="34" charset="0"/>
              </a:defRPr>
            </a:lvl1pPr>
            <a:lvl2pPr marL="769345" indent="-342900">
              <a:spcBef>
                <a:spcPts val="600"/>
              </a:spcBef>
              <a:buFont typeface="Akzidenz-Grotesk Std Regular" panose="02000503030000020003" pitchFamily="2" charset="0"/>
              <a:buChar char="–"/>
              <a:defRPr sz="2400" baseline="0">
                <a:solidFill>
                  <a:schemeClr val="accent4"/>
                </a:solidFill>
                <a:latin typeface="Akzidenz-Grotesk Std Light" panose="02000506040000020003" pitchFamily="2" charset="0"/>
              </a:defRPr>
            </a:lvl2pPr>
            <a:lvl3pPr marL="1194432" indent="-342900">
              <a:buFont typeface="Courier New" panose="02070309020205020404" pitchFamily="49" charset="0"/>
              <a:buChar char="o"/>
              <a:defRPr sz="1800" baseline="0">
                <a:solidFill>
                  <a:schemeClr val="accent4"/>
                </a:solidFill>
                <a:latin typeface="Akzidenz-Grotesk Std Light" panose="02000506040000020003" pitchFamily="2" charset="0"/>
              </a:defRPr>
            </a:lvl3pPr>
            <a:lvl4pPr marL="1620878" indent="-342900">
              <a:buFont typeface="Wingdings" panose="05000000000000000000" pitchFamily="2" charset="2"/>
              <a:buChar char="§"/>
              <a:defRPr sz="1800" baseline="0">
                <a:solidFill>
                  <a:schemeClr val="accent4"/>
                </a:solidFill>
                <a:latin typeface="Akzidenz-Grotesk Std Light" panose="02000506040000020003" pitchFamily="2" charset="0"/>
              </a:defRPr>
            </a:lvl4pPr>
            <a:lvl5pPr marL="1988815" indent="-285750">
              <a:buFontTx/>
              <a:buChar char="»"/>
              <a:defRPr sz="1600" baseline="0">
                <a:solidFill>
                  <a:schemeClr val="accent4"/>
                </a:solidFill>
                <a:latin typeface="Akzidenz-Grotesk Std Light" panose="02000506040000020003" pitchFamily="2" charset="0"/>
              </a:defRPr>
            </a:lvl5pPr>
            <a:lvl6pPr marL="2094200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0246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érieur - contenu &amp;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457676" y="294747"/>
            <a:ext cx="8228649" cy="803357"/>
          </a:xfrm>
          <a:prstGeom prst="rect">
            <a:avLst/>
          </a:prstGeom>
        </p:spPr>
        <p:txBody>
          <a:bodyPr/>
          <a:lstStyle>
            <a:lvl1pPr algn="l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2pPr>
            <a:lvl3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3pPr>
            <a:lvl4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4pPr>
            <a:lvl5pPr algn="ctr" defTabSz="851533" rtl="0" eaLnBrk="0" fontAlgn="base" hangingPunct="0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5pPr>
            <a:lvl6pPr marL="391135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6pPr>
            <a:lvl7pPr marL="782269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7pPr>
            <a:lvl8pPr marL="1173404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8pPr>
            <a:lvl9pPr marL="1564538" algn="ctr" defTabSz="851533" rtl="0" fontAlgn="base">
              <a:spcBef>
                <a:spcPct val="0"/>
              </a:spcBef>
              <a:spcAft>
                <a:spcPct val="0"/>
              </a:spcAft>
              <a:defRPr sz="4106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kern="0" dirty="0"/>
              <a:t>Modifiez le style du titre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457676" y="1600776"/>
            <a:ext cx="4227339" cy="4525935"/>
          </a:xfrm>
          <a:prstGeom prst="rect">
            <a:avLst/>
          </a:prstGeom>
        </p:spPr>
        <p:txBody>
          <a:bodyPr/>
          <a:lstStyle>
            <a:lvl1pPr marL="457200" indent="-457200">
              <a:buFontTx/>
              <a:buChar char="●"/>
              <a:defRPr sz="2800">
                <a:solidFill>
                  <a:srgbClr val="F08A00"/>
                </a:solidFill>
              </a:defRPr>
            </a:lvl1pPr>
            <a:lvl2pPr marL="769345" indent="-342900">
              <a:buFont typeface="Akzidenz-Grotesk Std Regular" panose="02000503030000020003" pitchFamily="2" charset="0"/>
              <a:buChar char="–"/>
              <a:defRPr sz="2000">
                <a:solidFill>
                  <a:schemeClr val="accent4"/>
                </a:solidFill>
              </a:defRPr>
            </a:lvl2pPr>
            <a:lvl3pPr marL="1194432" indent="-342900">
              <a:buFont typeface="Courier New" panose="02070309020205020404" pitchFamily="49" charset="0"/>
              <a:buChar char="o"/>
              <a:defRPr sz="2053">
                <a:solidFill>
                  <a:schemeClr val="accent4"/>
                </a:solidFill>
              </a:defRPr>
            </a:lvl3pPr>
            <a:lvl4pPr marL="1620878" indent="-342900">
              <a:buFont typeface="Wingdings" panose="05000000000000000000" pitchFamily="2" charset="2"/>
              <a:buChar char="§"/>
              <a:defRPr>
                <a:solidFill>
                  <a:schemeClr val="accent4"/>
                </a:solidFill>
              </a:defRPr>
            </a:lvl4pPr>
            <a:lvl5pPr marL="1988815" indent="-285750">
              <a:buFontTx/>
              <a:buChar char="»"/>
              <a:defRPr sz="1600" baseline="0">
                <a:solidFill>
                  <a:schemeClr val="accent4"/>
                </a:solidFill>
              </a:defRPr>
            </a:lvl5pPr>
            <a:lvl6pPr marL="2094200" indent="0">
              <a:buNone/>
              <a:defRPr sz="1400" i="1">
                <a:solidFill>
                  <a:schemeClr val="accent4"/>
                </a:solidFill>
              </a:defRPr>
            </a:lvl6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	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330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1"/>
            <a:ext cx="9144000" cy="5634680"/>
          </a:xfrm>
          <a:prstGeom prst="rect">
            <a:avLst/>
          </a:prstGeom>
          <a:solidFill>
            <a:srgbClr val="007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224"/>
          </a:p>
        </p:txBody>
      </p:sp>
      <p:pic>
        <p:nvPicPr>
          <p:cNvPr id="1027" name="Picture 3" descr="Z:\Dpt COM dvpt RESSOURCES\Communication\Salons\LaDCC_Volontariat_Logo_Sans-Baseline_1000p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98" y="181709"/>
            <a:ext cx="2046637" cy="10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1295400" y="3754438"/>
            <a:ext cx="6858000" cy="1655762"/>
          </a:xfrm>
        </p:spPr>
        <p:txBody>
          <a:bodyPr/>
          <a:lstStyle>
            <a:lvl1pPr marL="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Sous-titre de la présentation</a:t>
            </a:r>
            <a:endParaRPr lang="en-US" kern="0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-74141" y="6030119"/>
            <a:ext cx="6858000" cy="1655762"/>
          </a:xfrm>
        </p:spPr>
        <p:txBody>
          <a:bodyPr/>
          <a:lstStyle>
            <a:lvl1pPr marL="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2pPr>
            <a:lvl3pPr marL="9144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 marL="13716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4pPr>
            <a:lvl5pPr marL="1828800" indent="0" algn="ctr" defTabSz="676946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5pPr>
            <a:lvl6pPr marL="22860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32004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defTabSz="676946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kern="0" dirty="0"/>
              <a:t>Délégation Catholique pour la Coopération</a:t>
            </a:r>
            <a:endParaRPr lang="en-US" kern="0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215455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450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defTabSz="676946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2pPr>
      <a:lvl3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3pPr>
      <a:lvl4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4pPr>
      <a:lvl5pPr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5pPr>
      <a:lvl6pPr marL="310942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6pPr>
      <a:lvl7pPr marL="621884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7pPr>
      <a:lvl8pPr marL="932825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8pPr>
      <a:lvl9pPr marL="1243767" algn="ctr" defTabSz="676946" rtl="0" eaLnBrk="1" fontAlgn="base" hangingPunct="1">
        <a:spcBef>
          <a:spcPct val="0"/>
        </a:spcBef>
        <a:spcAft>
          <a:spcPct val="0"/>
        </a:spcAft>
        <a:defRPr sz="3265">
          <a:solidFill>
            <a:schemeClr val="tx2"/>
          </a:solidFill>
          <a:latin typeface="Arial" charset="0"/>
        </a:defRPr>
      </a:lvl9pPr>
    </p:titleStyle>
    <p:bodyStyle>
      <a:lvl1pPr marL="253721" indent="-253721" algn="l" defTabSz="676946" rtl="0" eaLnBrk="1" fontAlgn="base" hangingPunct="1">
        <a:spcBef>
          <a:spcPct val="20000"/>
        </a:spcBef>
        <a:spcAft>
          <a:spcPct val="0"/>
        </a:spcAft>
        <a:buChar char="•"/>
        <a:defRPr sz="2381">
          <a:solidFill>
            <a:schemeClr val="tx1"/>
          </a:solidFill>
          <a:latin typeface="+mn-lt"/>
          <a:ea typeface="+mn-ea"/>
          <a:cs typeface="+mn-cs"/>
        </a:defRPr>
      </a:lvl1pPr>
      <a:lvl2pPr marL="550626" indent="-211613" algn="l" defTabSz="676946" rtl="0" eaLnBrk="1" fontAlgn="base" hangingPunct="1">
        <a:spcBef>
          <a:spcPct val="20000"/>
        </a:spcBef>
        <a:spcAft>
          <a:spcPct val="0"/>
        </a:spcAft>
        <a:buChar char="–"/>
        <a:defRPr sz="2040">
          <a:solidFill>
            <a:schemeClr val="tx1"/>
          </a:solidFill>
          <a:latin typeface="+mn-lt"/>
        </a:defRPr>
      </a:lvl2pPr>
      <a:lvl3pPr marL="846452" indent="-169507" algn="l" defTabSz="676946" rtl="0" eaLnBrk="1" fontAlgn="base" hangingPunct="1">
        <a:spcBef>
          <a:spcPct val="20000"/>
        </a:spcBef>
        <a:spcAft>
          <a:spcPct val="0"/>
        </a:spcAft>
        <a:buChar char="•"/>
        <a:defRPr sz="1768">
          <a:solidFill>
            <a:schemeClr val="tx1"/>
          </a:solidFill>
          <a:latin typeface="+mn-lt"/>
        </a:defRPr>
      </a:lvl3pPr>
      <a:lvl4pPr marL="1184386" indent="-168427" algn="l" defTabSz="676946" rtl="0" eaLnBrk="1" fontAlgn="base" hangingPunct="1">
        <a:spcBef>
          <a:spcPct val="20000"/>
        </a:spcBef>
        <a:spcAft>
          <a:spcPct val="0"/>
        </a:spcAft>
        <a:buChar char="–"/>
        <a:defRPr sz="1496">
          <a:solidFill>
            <a:schemeClr val="tx1"/>
          </a:solidFill>
          <a:latin typeface="+mn-lt"/>
        </a:defRPr>
      </a:lvl4pPr>
      <a:lvl5pPr marL="1523399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5pPr>
      <a:lvl6pPr marL="1834340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6pPr>
      <a:lvl7pPr marL="2145282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7pPr>
      <a:lvl8pPr marL="2456224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8pPr>
      <a:lvl9pPr marL="2767166" indent="-169507" algn="l" defTabSz="676946" rtl="0" eaLnBrk="1" fontAlgn="base" hangingPunct="1">
        <a:spcBef>
          <a:spcPct val="20000"/>
        </a:spcBef>
        <a:spcAft>
          <a:spcPct val="0"/>
        </a:spcAft>
        <a:buChar char="»"/>
        <a:defRPr sz="149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4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1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621884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273999"/>
          </a:xfrm>
          <a:prstGeom prst="rect">
            <a:avLst/>
          </a:prstGeom>
          <a:solidFill>
            <a:srgbClr val="007B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sz="1540"/>
          </a:p>
        </p:txBody>
      </p:sp>
      <p:pic>
        <p:nvPicPr>
          <p:cNvPr id="1027" name="Picture 3" descr="Z:\Dpt COM dvpt RESSOURCES\Communication\Salons\LaDCC_Volontariat_Logo_Sans-Baseline_1000px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49" y="99329"/>
            <a:ext cx="2046637" cy="10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793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701" r:id="rId4"/>
    <p:sldLayoutId id="2147483691" r:id="rId5"/>
  </p:sldLayoutIdLst>
  <p:txStyles>
    <p:titleStyle>
      <a:lvl1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2pPr>
      <a:lvl3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3pPr>
      <a:lvl4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4pPr>
      <a:lvl5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5pPr>
      <a:lvl6pPr marL="391135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6pPr>
      <a:lvl7pPr marL="782269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7pPr>
      <a:lvl8pPr marL="1173404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8pPr>
      <a:lvl9pPr marL="1564538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9pPr>
    </p:titleStyle>
    <p:bodyStyle>
      <a:lvl1pPr marL="319155" indent="-319155" algn="l" defTabSz="851533" rtl="0" eaLnBrk="0" fontAlgn="base" hangingPunct="0">
        <a:spcBef>
          <a:spcPct val="20000"/>
        </a:spcBef>
        <a:spcAft>
          <a:spcPct val="0"/>
        </a:spcAft>
        <a:buChar char="•"/>
        <a:defRPr sz="2994">
          <a:solidFill>
            <a:schemeClr val="tx1"/>
          </a:solidFill>
          <a:latin typeface="+mn-lt"/>
          <a:ea typeface="+mn-ea"/>
          <a:cs typeface="+mn-cs"/>
        </a:defRPr>
      </a:lvl1pPr>
      <a:lvl2pPr marL="692634" indent="-266189" algn="l" defTabSz="851533" rtl="0" eaLnBrk="0" fontAlgn="base" hangingPunct="0">
        <a:spcBef>
          <a:spcPct val="20000"/>
        </a:spcBef>
        <a:spcAft>
          <a:spcPct val="0"/>
        </a:spcAft>
        <a:buChar char="–"/>
        <a:defRPr sz="2567">
          <a:solidFill>
            <a:schemeClr val="tx1"/>
          </a:solidFill>
          <a:latin typeface="+mn-lt"/>
        </a:defRPr>
      </a:lvl2pPr>
      <a:lvl3pPr marL="1064755" indent="-213223" algn="l" defTabSz="851533" rtl="0" eaLnBrk="0" fontAlgn="base" hangingPunct="0">
        <a:spcBef>
          <a:spcPct val="20000"/>
        </a:spcBef>
        <a:spcAft>
          <a:spcPct val="0"/>
        </a:spcAft>
        <a:buChar char="•"/>
        <a:defRPr sz="2224">
          <a:solidFill>
            <a:schemeClr val="tx1"/>
          </a:solidFill>
          <a:latin typeface="+mn-lt"/>
        </a:defRPr>
      </a:lvl3pPr>
      <a:lvl4pPr marL="1489843" indent="-211865" algn="l" defTabSz="851533" rtl="0" eaLnBrk="0" fontAlgn="base" hangingPunct="0">
        <a:spcBef>
          <a:spcPct val="20000"/>
        </a:spcBef>
        <a:spcAft>
          <a:spcPct val="0"/>
        </a:spcAft>
        <a:buChar char="–"/>
        <a:defRPr sz="1882">
          <a:solidFill>
            <a:schemeClr val="tx1"/>
          </a:solidFill>
          <a:latin typeface="+mn-lt"/>
        </a:defRPr>
      </a:lvl4pPr>
      <a:lvl5pPr marL="1916288" indent="-213223" algn="l" defTabSz="851533" rtl="0" eaLnBrk="0" fontAlgn="base" hangingPunct="0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5pPr>
      <a:lvl6pPr marL="2307423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6pPr>
      <a:lvl7pPr marL="2698558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7pPr>
      <a:lvl8pPr marL="3089692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8pPr>
      <a:lvl9pPr marL="3480827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91135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82269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04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3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1955673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0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737942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129077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Dpt COM dvpt RESSOURCES\Communication\Salons\LaDCC_Volontariat_Logo_Sans-Baseline_1000px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249" y="99329"/>
            <a:ext cx="2046637" cy="10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04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+mj-lt"/>
          <a:ea typeface="+mj-ea"/>
          <a:cs typeface="+mj-cs"/>
        </a:defRPr>
      </a:lvl1pPr>
      <a:lvl2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2pPr>
      <a:lvl3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3pPr>
      <a:lvl4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4pPr>
      <a:lvl5pPr algn="ctr" defTabSz="851533" rtl="0" eaLnBrk="0" fontAlgn="base" hangingPunct="0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5pPr>
      <a:lvl6pPr marL="391135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6pPr>
      <a:lvl7pPr marL="782269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7pPr>
      <a:lvl8pPr marL="1173404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8pPr>
      <a:lvl9pPr marL="1564538" algn="ctr" defTabSz="851533" rtl="0" fontAlgn="base">
        <a:spcBef>
          <a:spcPct val="0"/>
        </a:spcBef>
        <a:spcAft>
          <a:spcPct val="0"/>
        </a:spcAft>
        <a:defRPr sz="4106">
          <a:solidFill>
            <a:schemeClr val="tx2"/>
          </a:solidFill>
          <a:latin typeface="Arial" charset="0"/>
        </a:defRPr>
      </a:lvl9pPr>
    </p:titleStyle>
    <p:bodyStyle>
      <a:lvl1pPr marL="319155" indent="-319155" algn="l" defTabSz="851533" rtl="0" eaLnBrk="0" fontAlgn="base" hangingPunct="0">
        <a:spcBef>
          <a:spcPct val="20000"/>
        </a:spcBef>
        <a:spcAft>
          <a:spcPct val="0"/>
        </a:spcAft>
        <a:buChar char="•"/>
        <a:defRPr sz="2994">
          <a:solidFill>
            <a:schemeClr val="tx1"/>
          </a:solidFill>
          <a:latin typeface="+mn-lt"/>
          <a:ea typeface="+mn-ea"/>
          <a:cs typeface="+mn-cs"/>
        </a:defRPr>
      </a:lvl1pPr>
      <a:lvl2pPr marL="692634" indent="-266189" algn="l" defTabSz="851533" rtl="0" eaLnBrk="0" fontAlgn="base" hangingPunct="0">
        <a:spcBef>
          <a:spcPct val="20000"/>
        </a:spcBef>
        <a:spcAft>
          <a:spcPct val="0"/>
        </a:spcAft>
        <a:buChar char="–"/>
        <a:defRPr sz="2567">
          <a:solidFill>
            <a:schemeClr val="tx1"/>
          </a:solidFill>
          <a:latin typeface="+mn-lt"/>
        </a:defRPr>
      </a:lvl2pPr>
      <a:lvl3pPr marL="1064755" indent="-213223" algn="l" defTabSz="851533" rtl="0" eaLnBrk="0" fontAlgn="base" hangingPunct="0">
        <a:spcBef>
          <a:spcPct val="20000"/>
        </a:spcBef>
        <a:spcAft>
          <a:spcPct val="0"/>
        </a:spcAft>
        <a:buChar char="•"/>
        <a:defRPr sz="2224">
          <a:solidFill>
            <a:schemeClr val="tx1"/>
          </a:solidFill>
          <a:latin typeface="+mn-lt"/>
        </a:defRPr>
      </a:lvl3pPr>
      <a:lvl4pPr marL="1489843" indent="-211865" algn="l" defTabSz="851533" rtl="0" eaLnBrk="0" fontAlgn="base" hangingPunct="0">
        <a:spcBef>
          <a:spcPct val="20000"/>
        </a:spcBef>
        <a:spcAft>
          <a:spcPct val="0"/>
        </a:spcAft>
        <a:buChar char="–"/>
        <a:defRPr sz="1882">
          <a:solidFill>
            <a:schemeClr val="tx1"/>
          </a:solidFill>
          <a:latin typeface="+mn-lt"/>
        </a:defRPr>
      </a:lvl4pPr>
      <a:lvl5pPr marL="1916288" indent="-213223" algn="l" defTabSz="851533" rtl="0" eaLnBrk="0" fontAlgn="base" hangingPunct="0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5pPr>
      <a:lvl6pPr marL="2307423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6pPr>
      <a:lvl7pPr marL="2698558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7pPr>
      <a:lvl8pPr marL="3089692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8pPr>
      <a:lvl9pPr marL="3480827" indent="-213223" algn="l" defTabSz="851533" rtl="0" fontAlgn="base">
        <a:spcBef>
          <a:spcPct val="20000"/>
        </a:spcBef>
        <a:spcAft>
          <a:spcPct val="0"/>
        </a:spcAft>
        <a:buChar char="»"/>
        <a:defRPr sz="1882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91135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82269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173404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3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1955673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346808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737942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129077" algn="l" defTabSz="782269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Soirée d’accueil en groupe</a:t>
            </a:r>
            <a:br>
              <a:rPr lang="fr-FR" b="1" dirty="0"/>
            </a:br>
            <a:r>
              <a:rPr lang="fr-FR" dirty="0"/>
              <a:t>Stage Partir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73366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4290" y="1481968"/>
            <a:ext cx="8502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Akzidenz-Grotesk Std Light" panose="02000506040000020003" pitchFamily="2" charset="0"/>
              </a:rPr>
              <a:t>Je suis arrivé/e chez le partenaire depuis trois semaines, je me pose 1000 questions concernant la vie sur place… A qui dois-je m’adresser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49806"/>
          <a:stretch/>
        </p:blipFill>
        <p:spPr>
          <a:xfrm>
            <a:off x="888532" y="3105979"/>
            <a:ext cx="3252547" cy="3585089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 bwMode="auto">
          <a:xfrm>
            <a:off x="4645573" y="3105468"/>
            <a:ext cx="3254400" cy="35856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700" b="1" i="0" u="none" strike="noStrike" cap="none" normalizeH="0" baseline="0" dirty="0">
                <a:ln>
                  <a:noFill/>
                </a:ln>
                <a:solidFill>
                  <a:srgbClr val="F08A00"/>
                </a:solidFill>
                <a:effectLst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519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4290" y="1481968"/>
            <a:ext cx="8502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Akzidenz-Grotesk Std Light" panose="02000506040000020003" pitchFamily="2" charset="0"/>
              </a:rPr>
              <a:t>Je suis arrivé/e chez le partenaire depuis trois semaines, je me pose 1000 questions concernant la vie sur place… A qui dois-je m’adresser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49806"/>
          <a:stretch/>
        </p:blipFill>
        <p:spPr>
          <a:xfrm>
            <a:off x="888532" y="3105979"/>
            <a:ext cx="3252547" cy="3585089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 bwMode="auto">
          <a:xfrm>
            <a:off x="4645573" y="3105468"/>
            <a:ext cx="3254400" cy="35856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5400" b="1" dirty="0">
                <a:solidFill>
                  <a:schemeClr val="bg1"/>
                </a:solidFill>
                <a:latin typeface="+mj-lt"/>
              </a:rPr>
              <a:t>Mon chargé de mission</a:t>
            </a:r>
            <a:endParaRPr kumimoji="0" lang="fr-FR" sz="5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331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4290" y="1481968"/>
            <a:ext cx="8502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Akzidenz-Grotesk Std Light" panose="02000506040000020003" pitchFamily="2" charset="0"/>
              </a:rPr>
              <a:t>Pas de bol, le chargé de mission est en vacances pour deux semaines au Cap Horn, sans téléphone ni accès à ses mails. Vers qui je me tourne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49806"/>
          <a:stretch/>
        </p:blipFill>
        <p:spPr>
          <a:xfrm>
            <a:off x="888532" y="3105979"/>
            <a:ext cx="3252547" cy="3585089"/>
          </a:xfrm>
          <a:prstGeom prst="rect">
            <a:avLst/>
          </a:prstGeom>
        </p:spPr>
      </p:pic>
      <p:sp>
        <p:nvSpPr>
          <p:cNvPr id="2" name="Rectangle à coins arrondis 1"/>
          <p:cNvSpPr/>
          <p:nvPr/>
        </p:nvSpPr>
        <p:spPr bwMode="auto">
          <a:xfrm>
            <a:off x="4645573" y="3105468"/>
            <a:ext cx="3254400" cy="35856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700" b="1" i="0" u="none" strike="noStrike" cap="none" normalizeH="0" baseline="0" dirty="0">
                <a:ln>
                  <a:noFill/>
                </a:ln>
                <a:solidFill>
                  <a:srgbClr val="F08A00"/>
                </a:solidFill>
                <a:effectLst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237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4290" y="1481968"/>
            <a:ext cx="8502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Akzidenz-Grotesk Std Light" panose="02000506040000020003" pitchFamily="2" charset="0"/>
              </a:rPr>
              <a:t>Pas de bol, le chargé de mission est en vacances pour deux semaines au Cap Horn, sans téléphone ni accès à ses mails. Vers qui je me tourne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49806"/>
          <a:stretch/>
        </p:blipFill>
        <p:spPr>
          <a:xfrm>
            <a:off x="888532" y="3105979"/>
            <a:ext cx="3252547" cy="3585089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4645573" y="3105468"/>
            <a:ext cx="3254400" cy="3585600"/>
            <a:chOff x="4645573" y="3105468"/>
            <a:chExt cx="3254400" cy="3585600"/>
          </a:xfrm>
        </p:grpSpPr>
        <p:sp>
          <p:nvSpPr>
            <p:cNvPr id="2" name="Rectangle à coins arrondis 1"/>
            <p:cNvSpPr/>
            <p:nvPr/>
          </p:nvSpPr>
          <p:spPr bwMode="auto">
            <a:xfrm>
              <a:off x="4645573" y="3105468"/>
              <a:ext cx="3254400" cy="3585600"/>
            </a:xfrm>
            <a:prstGeom prst="roundRect">
              <a:avLst/>
            </a:prstGeom>
            <a:solidFill>
              <a:srgbClr val="007B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700" b="1" i="0" u="none" strike="noStrike" cap="none" normalizeH="0" baseline="0" dirty="0">
                <a:ln>
                  <a:noFill/>
                </a:ln>
                <a:solidFill>
                  <a:srgbClr val="F08A00"/>
                </a:solidFill>
                <a:effectLst/>
                <a:latin typeface="+mj-lt"/>
              </a:endParaRPr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5001806" y="5149672"/>
              <a:ext cx="10791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  <a:latin typeface="+mj-lt"/>
                </a:rPr>
                <a:t>Etienne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561441" y="6102095"/>
              <a:ext cx="8851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  <a:latin typeface="+mj-lt"/>
                </a:rPr>
                <a:t>Vivian</a:t>
              </a: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 rotWithShape="1">
            <a:blip r:embed="rId3"/>
            <a:srcRect r="3346"/>
            <a:stretch/>
          </p:blipFill>
          <p:spPr>
            <a:xfrm>
              <a:off x="4859460" y="3278807"/>
              <a:ext cx="1460857" cy="1882800"/>
            </a:xfrm>
            <a:prstGeom prst="round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4"/>
            <a:srcRect l="43242" t="68768" r="43788" b="16341"/>
            <a:stretch/>
          </p:blipFill>
          <p:spPr>
            <a:xfrm>
              <a:off x="6272773" y="4219903"/>
              <a:ext cx="1462515" cy="1882192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902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4290" y="1481968"/>
            <a:ext cx="8502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Akzidenz-Grotesk Std Light" panose="02000506040000020003" pitchFamily="2" charset="0"/>
              </a:rPr>
              <a:t>En cherchant à éviter un troupeau d’éléphant, je me suis fait une entorse à chaque cheville. Qui dois-je solliciter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4645573" y="3105468"/>
            <a:ext cx="3254400" cy="35856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700" b="1" i="0" u="none" strike="noStrike" cap="none" normalizeH="0" baseline="0" dirty="0">
                <a:ln>
                  <a:noFill/>
                </a:ln>
                <a:solidFill>
                  <a:srgbClr val="F08A00"/>
                </a:solidFill>
                <a:effectLst/>
                <a:latin typeface="+mj-lt"/>
              </a:rPr>
              <a:t>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49070"/>
          <a:stretch/>
        </p:blipFill>
        <p:spPr>
          <a:xfrm>
            <a:off x="840827" y="3176173"/>
            <a:ext cx="3300251" cy="351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4290" y="1481968"/>
            <a:ext cx="8502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Akzidenz-Grotesk Std Light" panose="02000506040000020003" pitchFamily="2" charset="0"/>
              </a:rPr>
              <a:t>En cherchant à éviter un troupeau d’éléphant, je me suis fait une entorse à chaque cheville. Qui dois-je solliciter ?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49070"/>
          <a:stretch/>
        </p:blipFill>
        <p:spPr>
          <a:xfrm>
            <a:off x="840827" y="3176173"/>
            <a:ext cx="3300251" cy="3514895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4645573" y="3105468"/>
            <a:ext cx="3254400" cy="3585600"/>
            <a:chOff x="4645573" y="3105468"/>
            <a:chExt cx="3254400" cy="3585600"/>
          </a:xfrm>
        </p:grpSpPr>
        <p:sp>
          <p:nvSpPr>
            <p:cNvPr id="2" name="Rectangle à coins arrondis 1"/>
            <p:cNvSpPr/>
            <p:nvPr/>
          </p:nvSpPr>
          <p:spPr bwMode="auto">
            <a:xfrm>
              <a:off x="4645573" y="3105468"/>
              <a:ext cx="3254400" cy="3585600"/>
            </a:xfrm>
            <a:prstGeom prst="roundRect">
              <a:avLst/>
            </a:prstGeom>
            <a:solidFill>
              <a:srgbClr val="007B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700" b="1" i="0" u="none" strike="noStrike" cap="none" normalizeH="0" baseline="0" dirty="0">
                <a:ln>
                  <a:noFill/>
                </a:ln>
                <a:solidFill>
                  <a:srgbClr val="F08A00"/>
                </a:solidFill>
                <a:effectLst/>
                <a:latin typeface="+mj-lt"/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5316396" y="3420727"/>
              <a:ext cx="1912754" cy="2955083"/>
              <a:chOff x="5316396" y="3252245"/>
              <a:chExt cx="1912754" cy="2955083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 rotWithShape="1">
              <a:blip r:embed="rId3"/>
              <a:srcRect l="27689" t="64699" r="59567" b="20611"/>
              <a:stretch/>
            </p:blipFill>
            <p:spPr>
              <a:xfrm>
                <a:off x="5316396" y="3252245"/>
                <a:ext cx="1912754" cy="2471344"/>
              </a:xfrm>
              <a:prstGeom prst="roundRect">
                <a:avLst/>
              </a:prstGeom>
            </p:spPr>
          </p:pic>
          <p:sp>
            <p:nvSpPr>
              <p:cNvPr id="10" name="ZoneTexte 9"/>
              <p:cNvSpPr txBox="1"/>
              <p:nvPr/>
            </p:nvSpPr>
            <p:spPr>
              <a:xfrm>
                <a:off x="5661869" y="5745663"/>
                <a:ext cx="12218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>
                    <a:solidFill>
                      <a:schemeClr val="bg1"/>
                    </a:solidFill>
                    <a:latin typeface="+mj-lt"/>
                  </a:rPr>
                  <a:t>Christine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1705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4290" y="1481968"/>
            <a:ext cx="8502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Akzidenz-Grotesk Std Light" panose="02000506040000020003" pitchFamily="2" charset="0"/>
              </a:rPr>
              <a:t>Je vis une expérience formidable et j’ai des super photos de ma mission : à qui je les partage ?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r="50162"/>
          <a:stretch/>
        </p:blipFill>
        <p:spPr>
          <a:xfrm>
            <a:off x="911589" y="3096393"/>
            <a:ext cx="3229489" cy="3594675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 bwMode="auto">
          <a:xfrm>
            <a:off x="4645573" y="3105468"/>
            <a:ext cx="3254400" cy="35856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700" b="1" i="0" u="none" strike="noStrike" cap="none" normalizeH="0" baseline="0" dirty="0">
                <a:ln>
                  <a:noFill/>
                </a:ln>
                <a:solidFill>
                  <a:srgbClr val="F08A00"/>
                </a:solidFill>
                <a:effectLst/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07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4290" y="1481968"/>
            <a:ext cx="85028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Akzidenz-Grotesk Std Light" panose="02000506040000020003" pitchFamily="2" charset="0"/>
              </a:rPr>
              <a:t>Je vis une expérience formidable et j’ai des super photos de ma mission : à qui je les partage ?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r="50162"/>
          <a:stretch/>
        </p:blipFill>
        <p:spPr>
          <a:xfrm>
            <a:off x="911589" y="3096393"/>
            <a:ext cx="3229489" cy="3594675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4645573" y="3105468"/>
            <a:ext cx="3254400" cy="3585600"/>
            <a:chOff x="4645573" y="3105468"/>
            <a:chExt cx="3254400" cy="3585600"/>
          </a:xfrm>
        </p:grpSpPr>
        <p:sp>
          <p:nvSpPr>
            <p:cNvPr id="2" name="Rectangle à coins arrondis 1"/>
            <p:cNvSpPr/>
            <p:nvPr/>
          </p:nvSpPr>
          <p:spPr bwMode="auto">
            <a:xfrm>
              <a:off x="4645573" y="3105468"/>
              <a:ext cx="3254400" cy="3585600"/>
            </a:xfrm>
            <a:prstGeom prst="roundRect">
              <a:avLst/>
            </a:prstGeom>
            <a:solidFill>
              <a:srgbClr val="007B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700" b="1" i="0" u="none" strike="noStrike" cap="none" normalizeH="0" baseline="0" dirty="0">
                <a:ln>
                  <a:noFill/>
                </a:ln>
                <a:solidFill>
                  <a:srgbClr val="F08A00"/>
                </a:solidFill>
                <a:effectLst/>
                <a:latin typeface="+mj-lt"/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5285348" y="3394217"/>
              <a:ext cx="2065803" cy="3073657"/>
              <a:chOff x="5285347" y="3332665"/>
              <a:chExt cx="2065803" cy="3073657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35" r="17421"/>
              <a:stretch/>
            </p:blipFill>
            <p:spPr>
              <a:xfrm>
                <a:off x="5285347" y="3332665"/>
                <a:ext cx="2065803" cy="2546437"/>
              </a:xfrm>
              <a:prstGeom prst="roundRect">
                <a:avLst/>
              </a:prstGeom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5824124" y="5944657"/>
                <a:ext cx="9028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dirty="0" smtClean="0">
                    <a:solidFill>
                      <a:schemeClr val="bg1"/>
                    </a:solidFill>
                    <a:latin typeface="+mj-lt"/>
                  </a:rPr>
                  <a:t>Agnès</a:t>
                </a:r>
                <a:endParaRPr lang="fr-FR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01614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4290" y="1481968"/>
            <a:ext cx="8502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Akzidenz-Grotesk Std Light" panose="02000506040000020003" pitchFamily="2" charset="0"/>
              </a:rPr>
              <a:t>J’ai trop fêté mon départ avec ma famille et mes amis et le jour J, je loupe mon avion à quelques minutes… Vers qui je me tourne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4645573" y="3105468"/>
            <a:ext cx="3254400" cy="35856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700" b="1" i="0" u="none" strike="noStrike" cap="none" normalizeH="0" baseline="0" dirty="0">
                <a:ln>
                  <a:noFill/>
                </a:ln>
                <a:solidFill>
                  <a:srgbClr val="F08A00"/>
                </a:solidFill>
                <a:effectLst/>
                <a:latin typeface="+mj-lt"/>
              </a:rPr>
              <a:t>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0" y="3726841"/>
            <a:ext cx="4183666" cy="234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9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94290" y="1481968"/>
            <a:ext cx="85028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Akzidenz-Grotesk Std Light" panose="02000506040000020003" pitchFamily="2" charset="0"/>
              </a:rPr>
              <a:t>J’ai trop fêté mon départ avec ma famille et mes amis et le jour J, je loupe mon avion à quelques minutes… Vers qui je me tourne ?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0" y="3726841"/>
            <a:ext cx="4183666" cy="2342853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4645573" y="3105468"/>
            <a:ext cx="3254400" cy="3585600"/>
            <a:chOff x="4645573" y="3105468"/>
            <a:chExt cx="3254400" cy="3585600"/>
          </a:xfrm>
        </p:grpSpPr>
        <p:sp>
          <p:nvSpPr>
            <p:cNvPr id="2" name="Rectangle à coins arrondis 1"/>
            <p:cNvSpPr/>
            <p:nvPr/>
          </p:nvSpPr>
          <p:spPr bwMode="auto">
            <a:xfrm>
              <a:off x="4645573" y="3105468"/>
              <a:ext cx="3254400" cy="3585600"/>
            </a:xfrm>
            <a:prstGeom prst="roundRect">
              <a:avLst/>
            </a:prstGeom>
            <a:solidFill>
              <a:srgbClr val="007B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700" b="1" i="0" u="none" strike="noStrike" cap="none" normalizeH="0" baseline="0" dirty="0">
                <a:ln>
                  <a:noFill/>
                </a:ln>
                <a:solidFill>
                  <a:srgbClr val="F08A00"/>
                </a:solidFill>
                <a:effectLst/>
                <a:latin typeface="+mj-lt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711562" y="5919476"/>
              <a:ext cx="11224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  <a:latin typeface="+mj-lt"/>
                </a:rPr>
                <a:t>Thomas</a:t>
              </a:r>
            </a:p>
          </p:txBody>
        </p:sp>
      </p:grp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7" t="24384" r="33333" b="42947"/>
          <a:stretch/>
        </p:blipFill>
        <p:spPr>
          <a:xfrm>
            <a:off x="5339026" y="3308806"/>
            <a:ext cx="1867494" cy="240733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8522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DCC</a:t>
            </a:r>
          </a:p>
        </p:txBody>
      </p:sp>
      <p:sp>
        <p:nvSpPr>
          <p:cNvPr id="91" name="Rectangle à coins arrondis 90"/>
          <p:cNvSpPr/>
          <p:nvPr/>
        </p:nvSpPr>
        <p:spPr bwMode="auto">
          <a:xfrm>
            <a:off x="2619890" y="2973591"/>
            <a:ext cx="1332000" cy="576000"/>
          </a:xfrm>
          <a:prstGeom prst="round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Conseil d’administration</a:t>
            </a:r>
          </a:p>
        </p:txBody>
      </p:sp>
      <p:grpSp>
        <p:nvGrpSpPr>
          <p:cNvPr id="43" name="Groupe 42"/>
          <p:cNvGrpSpPr/>
          <p:nvPr/>
        </p:nvGrpSpPr>
        <p:grpSpPr>
          <a:xfrm>
            <a:off x="2403890" y="2327474"/>
            <a:ext cx="4336220" cy="3261981"/>
            <a:chOff x="2403890" y="2327474"/>
            <a:chExt cx="4336220" cy="3261981"/>
          </a:xfrm>
        </p:grpSpPr>
        <p:grpSp>
          <p:nvGrpSpPr>
            <p:cNvPr id="57" name="Groupe 56"/>
            <p:cNvGrpSpPr/>
            <p:nvPr/>
          </p:nvGrpSpPr>
          <p:grpSpPr>
            <a:xfrm>
              <a:off x="3459011" y="2725833"/>
              <a:ext cx="2369981" cy="2369981"/>
              <a:chOff x="3314356" y="2857808"/>
              <a:chExt cx="2369981" cy="2369981"/>
            </a:xfrm>
          </p:grpSpPr>
          <p:sp>
            <p:nvSpPr>
              <p:cNvPr id="11" name="Ellipse 10"/>
              <p:cNvSpPr/>
              <p:nvPr/>
            </p:nvSpPr>
            <p:spPr bwMode="auto">
              <a:xfrm>
                <a:off x="3314356" y="2857808"/>
                <a:ext cx="2369981" cy="2369981"/>
              </a:xfrm>
              <a:prstGeom prst="ellipse">
                <a:avLst/>
              </a:prstGeom>
              <a:solidFill>
                <a:srgbClr val="007BB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56" name="Picture 3" descr="Z:\Dpt COM dvpt RESSOURCES\Communication\Salons\LaDCC_Volontariat_Logo_Sans-Baseline_1000px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98" t="18625" r="61053" b="12295"/>
              <a:stretch/>
            </p:blipFill>
            <p:spPr bwMode="auto">
              <a:xfrm>
                <a:off x="3468843" y="3001671"/>
                <a:ext cx="2061007" cy="2082255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" name="Rectangle à coins arrondis 6"/>
            <p:cNvSpPr/>
            <p:nvPr/>
          </p:nvSpPr>
          <p:spPr bwMode="auto">
            <a:xfrm>
              <a:off x="5336110" y="2883591"/>
              <a:ext cx="1404000" cy="7560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FABB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Service Relations Partenaires Volontaires</a:t>
              </a:r>
            </a:p>
          </p:txBody>
        </p:sp>
        <p:sp>
          <p:nvSpPr>
            <p:cNvPr id="6" name="Rectangle à coins arrondis 5"/>
            <p:cNvSpPr/>
            <p:nvPr/>
          </p:nvSpPr>
          <p:spPr bwMode="auto">
            <a:xfrm>
              <a:off x="4014000" y="4833455"/>
              <a:ext cx="1260000" cy="7560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F08A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Service</a:t>
              </a:r>
              <a:r>
                <a:rPr kumimoji="0" lang="fr-FR" sz="14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Administration Finances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8" name="Rectangle à coins arrondis 7"/>
            <p:cNvSpPr/>
            <p:nvPr/>
          </p:nvSpPr>
          <p:spPr bwMode="auto">
            <a:xfrm>
              <a:off x="5336110" y="4187099"/>
              <a:ext cx="1260000" cy="7560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Service Recrutement et Formation</a:t>
              </a:r>
            </a:p>
          </p:txBody>
        </p:sp>
        <p:sp>
          <p:nvSpPr>
            <p:cNvPr id="9" name="Rectangle à coins arrondis 8"/>
            <p:cNvSpPr/>
            <p:nvPr/>
          </p:nvSpPr>
          <p:spPr bwMode="auto">
            <a:xfrm>
              <a:off x="2403890" y="4056054"/>
              <a:ext cx="1548000" cy="10080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E012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Service Communication et développement des ressources</a:t>
              </a:r>
            </a:p>
          </p:txBody>
        </p:sp>
        <p:sp>
          <p:nvSpPr>
            <p:cNvPr id="4" name="Rectangle à coins arrondis 3"/>
            <p:cNvSpPr/>
            <p:nvPr/>
          </p:nvSpPr>
          <p:spPr bwMode="auto">
            <a:xfrm>
              <a:off x="4176000" y="2327474"/>
              <a:ext cx="936000" cy="5760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007BB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Délégué Général</a:t>
              </a:r>
            </a:p>
          </p:txBody>
        </p:sp>
        <p:sp>
          <p:nvSpPr>
            <p:cNvPr id="92" name="Rectangle à coins arrondis 91"/>
            <p:cNvSpPr/>
            <p:nvPr/>
          </p:nvSpPr>
          <p:spPr bwMode="auto">
            <a:xfrm>
              <a:off x="2619890" y="2973591"/>
              <a:ext cx="1332000" cy="576000"/>
            </a:xfrm>
            <a:prstGeom prst="roundRect">
              <a:avLst/>
            </a:prstGeom>
            <a:solidFill>
              <a:srgbClr val="007BB6">
                <a:alpha val="60000"/>
              </a:srgb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Conseil d’administration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2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04578" y="1277545"/>
            <a:ext cx="9353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accent4"/>
                </a:solidFill>
                <a:latin typeface="Akzidenz-Grotesk Std Light" panose="02000506040000020003" pitchFamily="2" charset="0"/>
              </a:rPr>
              <a:t>Mon indemnité mensuelle me suffit largement pour vivre sur mon lieu de mission en brousse, j’ai envie de faire un don. A qui je m’adresse ?</a:t>
            </a:r>
            <a:endParaRPr lang="fr-FR" sz="2800" dirty="0">
              <a:solidFill>
                <a:schemeClr val="accent4"/>
              </a:solidFill>
              <a:latin typeface="Akzidenz-Grotesk Std Light" panose="02000506040000020003" pitchFamily="2" charset="0"/>
            </a:endParaRP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4645573" y="3105468"/>
            <a:ext cx="3254400" cy="35856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700" b="1" i="0" u="none" strike="noStrike" cap="none" normalizeH="0" baseline="0" dirty="0">
                <a:ln>
                  <a:noFill/>
                </a:ln>
                <a:solidFill>
                  <a:srgbClr val="F08A00"/>
                </a:solidFill>
                <a:effectLst/>
                <a:latin typeface="+mj-lt"/>
              </a:rPr>
              <a:t>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88" y="3162676"/>
            <a:ext cx="32289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2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04578" y="1277545"/>
            <a:ext cx="9353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Akzidenz-Grotesk Std Light" panose="02000506040000020003" pitchFamily="2" charset="0"/>
              </a:rPr>
              <a:t>Mon indemnité mensuelle me suffit largement pour vivre sur mon lieu de mission en brousse, j’ai envie de faire un don. A qui je m’adresse ?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645573" y="3105468"/>
            <a:ext cx="3254400" cy="3585600"/>
            <a:chOff x="4645573" y="3105468"/>
            <a:chExt cx="3254400" cy="3585600"/>
          </a:xfrm>
        </p:grpSpPr>
        <p:sp>
          <p:nvSpPr>
            <p:cNvPr id="2" name="Rectangle à coins arrondis 1"/>
            <p:cNvSpPr/>
            <p:nvPr/>
          </p:nvSpPr>
          <p:spPr bwMode="auto">
            <a:xfrm>
              <a:off x="4645573" y="3105468"/>
              <a:ext cx="3254400" cy="3585600"/>
            </a:xfrm>
            <a:prstGeom prst="roundRect">
              <a:avLst/>
            </a:prstGeom>
            <a:solidFill>
              <a:srgbClr val="007B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700" b="1" i="0" u="none" strike="noStrike" cap="none" normalizeH="0" baseline="0" dirty="0">
                <a:ln>
                  <a:noFill/>
                </a:ln>
                <a:solidFill>
                  <a:srgbClr val="F08A00"/>
                </a:solidFill>
                <a:effectLst/>
                <a:latin typeface="+mj-lt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21368" y="5944657"/>
              <a:ext cx="8530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 smtClean="0">
                  <a:solidFill>
                    <a:schemeClr val="bg1"/>
                  </a:solidFill>
                  <a:latin typeface="+mj-lt"/>
                </a:rPr>
                <a:t>Rémy</a:t>
              </a:r>
              <a:endParaRPr lang="fr-FR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88" y="3162676"/>
            <a:ext cx="3228992" cy="35283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5" t="31702" r="26581" b="35363"/>
          <a:stretch/>
        </p:blipFill>
        <p:spPr>
          <a:xfrm>
            <a:off x="5145110" y="3351058"/>
            <a:ext cx="2282781" cy="221375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705734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04578" y="1277545"/>
            <a:ext cx="9353156" cy="185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Akzidenz-Grotesk Std Light" panose="02000506040000020003" pitchFamily="2" charset="0"/>
              </a:rPr>
              <a:t>L’entreprise pour laquelle je travaillais jusqu’à mon départ en volontariat est emballée par mon projet et souhaite m’encourager en faisant don à la DCC. A qui je communique cette info et le contact de mon ancien patron ?</a:t>
            </a:r>
          </a:p>
        </p:txBody>
      </p:sp>
      <p:sp>
        <p:nvSpPr>
          <p:cNvPr id="2" name="Rectangle à coins arrondis 1"/>
          <p:cNvSpPr/>
          <p:nvPr/>
        </p:nvSpPr>
        <p:spPr bwMode="auto">
          <a:xfrm>
            <a:off x="4645573" y="3105468"/>
            <a:ext cx="3254400" cy="3585600"/>
          </a:xfrm>
          <a:prstGeom prst="roundRect">
            <a:avLst/>
          </a:prstGeom>
          <a:solidFill>
            <a:srgbClr val="007B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700" b="1" i="0" u="none" strike="noStrike" cap="none" normalizeH="0" baseline="0" dirty="0">
                <a:ln>
                  <a:noFill/>
                </a:ln>
                <a:solidFill>
                  <a:srgbClr val="F08A00"/>
                </a:solidFill>
                <a:effectLst/>
                <a:latin typeface="+mj-lt"/>
              </a:rPr>
              <a:t>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88" y="3162676"/>
            <a:ext cx="32289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-104578" y="1277545"/>
            <a:ext cx="9353156" cy="185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4"/>
                </a:solidFill>
                <a:latin typeface="Akzidenz-Grotesk Std Light" panose="02000506040000020003" pitchFamily="2" charset="0"/>
              </a:rPr>
              <a:t>L’entreprise pour laquelle je travaillais jusqu’à mon départ en volontariat est emballée par mon projet et souhaite m’encourager en faisant don à la DCC. A qui je communique cette info et le contact de mon ancien patron ?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4645573" y="3105468"/>
            <a:ext cx="3254400" cy="3585600"/>
            <a:chOff x="4645573" y="3105468"/>
            <a:chExt cx="3254400" cy="3585600"/>
          </a:xfrm>
        </p:grpSpPr>
        <p:sp>
          <p:nvSpPr>
            <p:cNvPr id="2" name="Rectangle à coins arrondis 1"/>
            <p:cNvSpPr/>
            <p:nvPr/>
          </p:nvSpPr>
          <p:spPr bwMode="auto">
            <a:xfrm>
              <a:off x="4645573" y="3105468"/>
              <a:ext cx="3254400" cy="3585600"/>
            </a:xfrm>
            <a:prstGeom prst="roundRect">
              <a:avLst/>
            </a:prstGeom>
            <a:solidFill>
              <a:srgbClr val="007B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700" b="1" i="0" u="none" strike="noStrike" cap="none" normalizeH="0" baseline="0" dirty="0">
                <a:ln>
                  <a:noFill/>
                </a:ln>
                <a:solidFill>
                  <a:srgbClr val="F08A00"/>
                </a:solidFill>
                <a:effectLst/>
                <a:latin typeface="+mj-lt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821368" y="5944657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  <a:latin typeface="+mj-lt"/>
                </a:rPr>
                <a:t>Céline</a:t>
              </a:r>
            </a:p>
          </p:txBody>
        </p:sp>
      </p:grp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88" y="3162676"/>
            <a:ext cx="3228992" cy="35283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10715" r="7670" b="292"/>
          <a:stretch/>
        </p:blipFill>
        <p:spPr>
          <a:xfrm>
            <a:off x="5338539" y="3361606"/>
            <a:ext cx="1868468" cy="235582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233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Soirée d’accueil en groupe</a:t>
            </a:r>
            <a:br>
              <a:rPr lang="fr-FR" b="1" dirty="0"/>
            </a:br>
            <a:r>
              <a:rPr lang="fr-FR" dirty="0"/>
              <a:t>Stage Partir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9557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Ellipse 111"/>
          <p:cNvSpPr/>
          <p:nvPr/>
        </p:nvSpPr>
        <p:spPr bwMode="auto">
          <a:xfrm>
            <a:off x="1391999" y="1346306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 w="38100" cap="flat" cmpd="sng" algn="ctr">
            <a:solidFill>
              <a:srgbClr val="007BB6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1194893" y="1282115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116" name="Ellipse 115"/>
          <p:cNvSpPr/>
          <p:nvPr/>
        </p:nvSpPr>
        <p:spPr bwMode="auto">
          <a:xfrm>
            <a:off x="361495" y="2658982"/>
            <a:ext cx="1762263" cy="648000"/>
          </a:xfrm>
          <a:prstGeom prst="ellipse">
            <a:avLst/>
          </a:prstGeom>
          <a:solidFill>
            <a:schemeClr val="bg1">
              <a:alpha val="60000"/>
            </a:schemeClr>
          </a:solidFill>
          <a:ln w="38100" cap="flat" cmpd="sng" algn="ctr">
            <a:solidFill>
              <a:srgbClr val="007BB6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Mgr Lalanne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Vice-président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Évêque accompagnateur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322075" y="2563646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119" name="Ellipse 118"/>
          <p:cNvSpPr/>
          <p:nvPr/>
        </p:nvSpPr>
        <p:spPr bwMode="auto">
          <a:xfrm>
            <a:off x="604691" y="1729996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 w="38100" cap="flat" cmpd="sng" algn="ctr">
            <a:solidFill>
              <a:srgbClr val="007BB6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Ludovic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 smtClean="0">
                <a:latin typeface="Akzidenz-Grotesk Std Light" panose="02000506040000020003" pitchFamily="2" charset="0"/>
              </a:rPr>
              <a:t>Vice-président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361496" y="1692842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DCC</a:t>
            </a:r>
          </a:p>
        </p:txBody>
      </p:sp>
      <p:sp>
        <p:nvSpPr>
          <p:cNvPr id="59" name="Ellipse 58"/>
          <p:cNvSpPr/>
          <p:nvPr/>
        </p:nvSpPr>
        <p:spPr bwMode="auto">
          <a:xfrm>
            <a:off x="4283641" y="1746268"/>
            <a:ext cx="720000" cy="720000"/>
          </a:xfrm>
          <a:prstGeom prst="ellipse">
            <a:avLst/>
          </a:prstGeom>
          <a:solidFill>
            <a:srgbClr val="007BB6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Claire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DG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82" name="Connecteur droit 81"/>
          <p:cNvCxnSpPr>
            <a:stCxn id="112" idx="5"/>
          </p:cNvCxnSpPr>
          <p:nvPr/>
        </p:nvCxnSpPr>
        <p:spPr bwMode="auto">
          <a:xfrm>
            <a:off x="2006557" y="1960864"/>
            <a:ext cx="633495" cy="102629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BB6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Connecteur droit 82"/>
          <p:cNvCxnSpPr>
            <a:stCxn id="119" idx="5"/>
          </p:cNvCxnSpPr>
          <p:nvPr/>
        </p:nvCxnSpPr>
        <p:spPr bwMode="auto">
          <a:xfrm>
            <a:off x="1219249" y="2344554"/>
            <a:ext cx="1420803" cy="6310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BB6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tangle à coins arrondis 90"/>
          <p:cNvSpPr/>
          <p:nvPr/>
        </p:nvSpPr>
        <p:spPr bwMode="auto">
          <a:xfrm>
            <a:off x="2619890" y="2973591"/>
            <a:ext cx="1332000" cy="576000"/>
          </a:xfrm>
          <a:prstGeom prst="round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Conseil d’administration</a:t>
            </a:r>
          </a:p>
        </p:txBody>
      </p:sp>
      <p:cxnSp>
        <p:nvCxnSpPr>
          <p:cNvPr id="109" name="Connecteur droit 108"/>
          <p:cNvCxnSpPr>
            <a:cxnSpLocks/>
            <a:stCxn id="116" idx="6"/>
          </p:cNvCxnSpPr>
          <p:nvPr/>
        </p:nvCxnSpPr>
        <p:spPr bwMode="auto">
          <a:xfrm>
            <a:off x="2123758" y="2982982"/>
            <a:ext cx="527727" cy="2324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BB6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Ellipse 124"/>
          <p:cNvSpPr/>
          <p:nvPr/>
        </p:nvSpPr>
        <p:spPr bwMode="auto">
          <a:xfrm>
            <a:off x="2375660" y="1431345"/>
            <a:ext cx="720000" cy="7200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7BB6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P. </a:t>
            </a:r>
            <a:r>
              <a:rPr lang="fr-FR" sz="900" b="1" dirty="0">
                <a:latin typeface="Akzidenz-Grotesk Std Light" panose="02000506040000020003" pitchFamily="2" charset="0"/>
              </a:rPr>
              <a:t>Paul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Aumônier général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126" name="Ellipse 125"/>
          <p:cNvSpPr/>
          <p:nvPr/>
        </p:nvSpPr>
        <p:spPr bwMode="auto">
          <a:xfrm>
            <a:off x="2895256" y="1287258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128" name="Ellipse 127"/>
          <p:cNvSpPr/>
          <p:nvPr/>
        </p:nvSpPr>
        <p:spPr bwMode="auto">
          <a:xfrm>
            <a:off x="3231890" y="1849369"/>
            <a:ext cx="720000" cy="720000"/>
          </a:xfrm>
          <a:prstGeom prst="ellipse">
            <a:avLst/>
          </a:prstGeom>
          <a:solidFill>
            <a:srgbClr val="007BB6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Nathalie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Appui à la direction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129" name="Connecteur droit 128"/>
          <p:cNvCxnSpPr>
            <a:stCxn id="128" idx="7"/>
            <a:endCxn id="59" idx="2"/>
          </p:cNvCxnSpPr>
          <p:nvPr/>
        </p:nvCxnSpPr>
        <p:spPr bwMode="auto">
          <a:xfrm>
            <a:off x="3846448" y="1954811"/>
            <a:ext cx="437193" cy="15145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BB6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928B0D2-1C79-8EF6-D9DC-CAFA4F46BD3C}"/>
              </a:ext>
            </a:extLst>
          </p:cNvPr>
          <p:cNvGrpSpPr/>
          <p:nvPr/>
        </p:nvGrpSpPr>
        <p:grpSpPr>
          <a:xfrm>
            <a:off x="3459011" y="2725833"/>
            <a:ext cx="2369981" cy="2369981"/>
            <a:chOff x="3314356" y="2857808"/>
            <a:chExt cx="2369981" cy="2369981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56B0FEC8-DF82-6B3D-6270-6A6A07941FF9}"/>
                </a:ext>
              </a:extLst>
            </p:cNvPr>
            <p:cNvSpPr/>
            <p:nvPr/>
          </p:nvSpPr>
          <p:spPr bwMode="auto">
            <a:xfrm>
              <a:off x="3314356" y="2857808"/>
              <a:ext cx="2369981" cy="2369981"/>
            </a:xfrm>
            <a:prstGeom prst="ellipse">
              <a:avLst/>
            </a:prstGeom>
            <a:solidFill>
              <a:srgbClr val="007B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6" name="Picture 3" descr="Z:\Dpt COM dvpt RESSOURCES\Communication\Salons\LaDCC_Volontariat_Logo_Sans-Baseline_1000px.png">
              <a:extLst>
                <a:ext uri="{FF2B5EF4-FFF2-40B4-BE49-F238E27FC236}">
                  <a16:creationId xmlns:a16="http://schemas.microsoft.com/office/drawing/2014/main" id="{0027DA61-F87F-3B67-EF3D-8C1D698CFD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8" t="18625" r="61053" b="12295"/>
            <a:stretch/>
          </p:blipFill>
          <p:spPr bwMode="auto">
            <a:xfrm>
              <a:off x="3468843" y="3001671"/>
              <a:ext cx="2061007" cy="208225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à coins arrondis 6">
            <a:extLst>
              <a:ext uri="{FF2B5EF4-FFF2-40B4-BE49-F238E27FC236}">
                <a16:creationId xmlns:a16="http://schemas.microsoft.com/office/drawing/2014/main" id="{E5EE2185-959E-C880-113D-359016D01B15}"/>
              </a:ext>
            </a:extLst>
          </p:cNvPr>
          <p:cNvSpPr/>
          <p:nvPr/>
        </p:nvSpPr>
        <p:spPr bwMode="auto">
          <a:xfrm>
            <a:off x="5336110" y="2883591"/>
            <a:ext cx="1404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AB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Relations Partenaires Volontaires</a:t>
            </a:r>
          </a:p>
        </p:txBody>
      </p:sp>
      <p:sp>
        <p:nvSpPr>
          <p:cNvPr id="31" name="Rectangle à coins arrondis 5">
            <a:extLst>
              <a:ext uri="{FF2B5EF4-FFF2-40B4-BE49-F238E27FC236}">
                <a16:creationId xmlns:a16="http://schemas.microsoft.com/office/drawing/2014/main" id="{AAEE6895-B588-3AFE-A825-8FE87F1FCF24}"/>
              </a:ext>
            </a:extLst>
          </p:cNvPr>
          <p:cNvSpPr/>
          <p:nvPr/>
        </p:nvSpPr>
        <p:spPr bwMode="auto">
          <a:xfrm>
            <a:off x="4014000" y="4833455"/>
            <a:ext cx="1260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0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</a:t>
            </a:r>
            <a:r>
              <a:rPr kumimoji="0" lang="fr-FR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Administration Finances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5" name="Rectangle à coins arrondis 7">
            <a:extLst>
              <a:ext uri="{FF2B5EF4-FFF2-40B4-BE49-F238E27FC236}">
                <a16:creationId xmlns:a16="http://schemas.microsoft.com/office/drawing/2014/main" id="{D0FD6D9A-A159-DD8F-5D9E-130781748524}"/>
              </a:ext>
            </a:extLst>
          </p:cNvPr>
          <p:cNvSpPr/>
          <p:nvPr/>
        </p:nvSpPr>
        <p:spPr bwMode="auto">
          <a:xfrm>
            <a:off x="5336110" y="4187099"/>
            <a:ext cx="1260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Recrutement et Formation</a:t>
            </a:r>
          </a:p>
        </p:txBody>
      </p:sp>
      <p:sp>
        <p:nvSpPr>
          <p:cNvPr id="36" name="Rectangle à coins arrondis 8">
            <a:extLst>
              <a:ext uri="{FF2B5EF4-FFF2-40B4-BE49-F238E27FC236}">
                <a16:creationId xmlns:a16="http://schemas.microsoft.com/office/drawing/2014/main" id="{764F44C1-1390-4564-AB59-25BD018BA6EB}"/>
              </a:ext>
            </a:extLst>
          </p:cNvPr>
          <p:cNvSpPr/>
          <p:nvPr/>
        </p:nvSpPr>
        <p:spPr bwMode="auto">
          <a:xfrm>
            <a:off x="2403890" y="4056054"/>
            <a:ext cx="1548000" cy="1008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E012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Communication et développement des ressources</a:t>
            </a:r>
          </a:p>
        </p:txBody>
      </p:sp>
      <p:sp>
        <p:nvSpPr>
          <p:cNvPr id="42" name="Rectangle à coins arrondis 3">
            <a:extLst>
              <a:ext uri="{FF2B5EF4-FFF2-40B4-BE49-F238E27FC236}">
                <a16:creationId xmlns:a16="http://schemas.microsoft.com/office/drawing/2014/main" id="{38406B20-A674-CDBA-172B-93ABAD16EA48}"/>
              </a:ext>
            </a:extLst>
          </p:cNvPr>
          <p:cNvSpPr/>
          <p:nvPr/>
        </p:nvSpPr>
        <p:spPr bwMode="auto">
          <a:xfrm>
            <a:off x="4176000" y="2327474"/>
            <a:ext cx="936000" cy="57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B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Délégué Général</a:t>
            </a:r>
          </a:p>
        </p:txBody>
      </p:sp>
      <p:sp>
        <p:nvSpPr>
          <p:cNvPr id="44" name="Rectangle à coins arrondis 91">
            <a:extLst>
              <a:ext uri="{FF2B5EF4-FFF2-40B4-BE49-F238E27FC236}">
                <a16:creationId xmlns:a16="http://schemas.microsoft.com/office/drawing/2014/main" id="{51909A52-719A-9115-7C89-B9C267F271C4}"/>
              </a:ext>
            </a:extLst>
          </p:cNvPr>
          <p:cNvSpPr/>
          <p:nvPr/>
        </p:nvSpPr>
        <p:spPr bwMode="auto">
          <a:xfrm>
            <a:off x="2619890" y="2973591"/>
            <a:ext cx="1332000" cy="576000"/>
          </a:xfrm>
          <a:prstGeom prst="roundRect">
            <a:avLst/>
          </a:prstGeom>
          <a:solidFill>
            <a:srgbClr val="007BB6">
              <a:alpha val="6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Conseil d’administration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1941" y="1509632"/>
            <a:ext cx="73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 err="1">
                <a:latin typeface="Akzidenz-Grotesk Std Light" panose="02000506040000020003" pitchFamily="2" charset="0"/>
              </a:rPr>
              <a:t>Manuèle</a:t>
            </a:r>
            <a:endParaRPr lang="fr-FR" sz="900" b="1" dirty="0">
              <a:latin typeface="Akzidenz-Grotesk Std Light" panose="02000506040000020003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Présidente</a:t>
            </a:r>
          </a:p>
        </p:txBody>
      </p:sp>
    </p:spTree>
    <p:extLst>
      <p:ext uri="{BB962C8B-B14F-4D97-AF65-F5344CB8AC3E}">
        <p14:creationId xmlns:p14="http://schemas.microsoft.com/office/powerpoint/2010/main" val="8152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4" grpId="0" animBg="1"/>
      <p:bldP spid="116" grpId="0" animBg="1"/>
      <p:bldP spid="117" grpId="0" animBg="1"/>
      <p:bldP spid="119" grpId="0" animBg="1"/>
      <p:bldP spid="122" grpId="0" animBg="1"/>
      <p:bldP spid="59" grpId="0" animBg="1"/>
      <p:bldP spid="125" grpId="0" animBg="1"/>
      <p:bldP spid="126" grpId="0" animBg="1"/>
      <p:bldP spid="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DCC</a:t>
            </a:r>
          </a:p>
        </p:txBody>
      </p:sp>
      <p:sp>
        <p:nvSpPr>
          <p:cNvPr id="66" name="Ellipse 65"/>
          <p:cNvSpPr/>
          <p:nvPr/>
        </p:nvSpPr>
        <p:spPr bwMode="auto">
          <a:xfrm>
            <a:off x="1791824" y="4676877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Patrick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Directeur de service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242612" y="3999537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Akzidenz-Grotesk Std Light" panose="02000506040000020003" pitchFamily="2" charset="0"/>
              </a:rPr>
              <a:t>Céline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Marketing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&amp; collecte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de fonds</a:t>
            </a:r>
          </a:p>
        </p:txBody>
      </p:sp>
      <p:sp>
        <p:nvSpPr>
          <p:cNvPr id="73" name="Ellipse 72"/>
          <p:cNvSpPr/>
          <p:nvPr/>
        </p:nvSpPr>
        <p:spPr bwMode="auto">
          <a:xfrm>
            <a:off x="909324" y="6070529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Charlotte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Communication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réseaux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796189" y="6101026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Bénévoles siège</a:t>
            </a:r>
          </a:p>
        </p:txBody>
      </p:sp>
      <p:sp>
        <p:nvSpPr>
          <p:cNvPr id="95" name="Ellipse 94"/>
          <p:cNvSpPr/>
          <p:nvPr/>
        </p:nvSpPr>
        <p:spPr bwMode="auto">
          <a:xfrm>
            <a:off x="2358550" y="6447484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76" name="Ellipse 75"/>
          <p:cNvSpPr/>
          <p:nvPr/>
        </p:nvSpPr>
        <p:spPr bwMode="auto">
          <a:xfrm>
            <a:off x="2453366" y="5462345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Délégués en diocèse</a:t>
            </a:r>
          </a:p>
        </p:txBody>
      </p:sp>
      <p:sp>
        <p:nvSpPr>
          <p:cNvPr id="96" name="Ellipse 95"/>
          <p:cNvSpPr/>
          <p:nvPr/>
        </p:nvSpPr>
        <p:spPr bwMode="auto">
          <a:xfrm>
            <a:off x="2911627" y="5242738"/>
            <a:ext cx="360000" cy="360000"/>
          </a:xfrm>
          <a:prstGeom prst="ellipse">
            <a:avLst/>
          </a:prstGeom>
          <a:solidFill>
            <a:srgbClr val="009FEE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cxnSp>
        <p:nvCxnSpPr>
          <p:cNvPr id="124" name="Connecteur droit 123"/>
          <p:cNvCxnSpPr>
            <a:stCxn id="107" idx="3"/>
            <a:endCxn id="66" idx="2"/>
          </p:cNvCxnSpPr>
          <p:nvPr/>
        </p:nvCxnSpPr>
        <p:spPr bwMode="auto">
          <a:xfrm flipH="1">
            <a:off x="1791824" y="4079576"/>
            <a:ext cx="105442" cy="95730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Connecteur droit 126"/>
          <p:cNvCxnSpPr>
            <a:stCxn id="71" idx="6"/>
            <a:endCxn id="66" idx="2"/>
          </p:cNvCxnSpPr>
          <p:nvPr/>
        </p:nvCxnSpPr>
        <p:spPr bwMode="auto">
          <a:xfrm>
            <a:off x="962612" y="4359537"/>
            <a:ext cx="829212" cy="6773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Connecteur droit 129"/>
          <p:cNvCxnSpPr>
            <a:stCxn id="108" idx="5"/>
            <a:endCxn id="66" idx="2"/>
          </p:cNvCxnSpPr>
          <p:nvPr/>
        </p:nvCxnSpPr>
        <p:spPr bwMode="auto">
          <a:xfrm>
            <a:off x="1548833" y="4152566"/>
            <a:ext cx="242991" cy="884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Connecteur droit 132"/>
          <p:cNvCxnSpPr>
            <a:stCxn id="73" idx="7"/>
            <a:endCxn id="66" idx="3"/>
          </p:cNvCxnSpPr>
          <p:nvPr/>
        </p:nvCxnSpPr>
        <p:spPr bwMode="auto">
          <a:xfrm flipV="1">
            <a:off x="1523882" y="5291435"/>
            <a:ext cx="373384" cy="8845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Connecteur droit 135"/>
          <p:cNvCxnSpPr>
            <a:stCxn id="75" idx="0"/>
            <a:endCxn id="66" idx="3"/>
          </p:cNvCxnSpPr>
          <p:nvPr/>
        </p:nvCxnSpPr>
        <p:spPr bwMode="auto">
          <a:xfrm flipH="1" flipV="1">
            <a:off x="1897266" y="5291435"/>
            <a:ext cx="258923" cy="8095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Connecteur droit 138"/>
          <p:cNvCxnSpPr>
            <a:stCxn id="76" idx="2"/>
            <a:endCxn id="66" idx="3"/>
          </p:cNvCxnSpPr>
          <p:nvPr/>
        </p:nvCxnSpPr>
        <p:spPr bwMode="auto">
          <a:xfrm flipH="1" flipV="1">
            <a:off x="1897266" y="5291435"/>
            <a:ext cx="556100" cy="53091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tangle à coins arrondis 90"/>
          <p:cNvSpPr/>
          <p:nvPr/>
        </p:nvSpPr>
        <p:spPr bwMode="auto">
          <a:xfrm>
            <a:off x="2619890" y="2973591"/>
            <a:ext cx="1332000" cy="576000"/>
          </a:xfrm>
          <a:prstGeom prst="round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Conseil d’administration</a:t>
            </a:r>
          </a:p>
        </p:txBody>
      </p:sp>
      <p:cxnSp>
        <p:nvCxnSpPr>
          <p:cNvPr id="98" name="Connecteur droit 97"/>
          <p:cNvCxnSpPr>
            <a:stCxn id="97" idx="7"/>
            <a:endCxn id="66" idx="3"/>
          </p:cNvCxnSpPr>
          <p:nvPr/>
        </p:nvCxnSpPr>
        <p:spPr bwMode="auto">
          <a:xfrm flipV="1">
            <a:off x="847497" y="5291435"/>
            <a:ext cx="1049769" cy="42848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Ellipse 96"/>
          <p:cNvSpPr/>
          <p:nvPr/>
        </p:nvSpPr>
        <p:spPr bwMode="auto">
          <a:xfrm>
            <a:off x="232939" y="5614474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Akzidenz-Grotesk Std Light" panose="02000506040000020003" pitchFamily="2" charset="0"/>
              </a:rPr>
              <a:t>Sr Pascale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Coordinatrice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régionale Sud</a:t>
            </a:r>
          </a:p>
        </p:txBody>
      </p:sp>
      <p:sp>
        <p:nvSpPr>
          <p:cNvPr id="106" name="Ellipse 105"/>
          <p:cNvSpPr/>
          <p:nvPr/>
        </p:nvSpPr>
        <p:spPr bwMode="auto">
          <a:xfrm>
            <a:off x="184103" y="4809166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err="1">
                <a:latin typeface="Akzidenz-Grotesk Std Light" panose="02000506040000020003" pitchFamily="2" charset="0"/>
              </a:rPr>
              <a:t>Maname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Stagiaire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111" name="Connecteur droit 110"/>
          <p:cNvCxnSpPr>
            <a:stCxn id="106" idx="7"/>
            <a:endCxn id="66" idx="2"/>
          </p:cNvCxnSpPr>
          <p:nvPr/>
        </p:nvCxnSpPr>
        <p:spPr bwMode="auto">
          <a:xfrm>
            <a:off x="798661" y="4914608"/>
            <a:ext cx="993163" cy="12226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Ellipse 106"/>
          <p:cNvSpPr/>
          <p:nvPr/>
        </p:nvSpPr>
        <p:spPr bwMode="auto">
          <a:xfrm>
            <a:off x="1791824" y="3465018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Akzidenz-Grotesk Std Light" panose="02000506040000020003" pitchFamily="2" charset="0"/>
              </a:rPr>
              <a:t>Rémy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Co-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financement</a:t>
            </a:r>
          </a:p>
        </p:txBody>
      </p:sp>
      <p:sp>
        <p:nvSpPr>
          <p:cNvPr id="108" name="Ellipse 107"/>
          <p:cNvSpPr/>
          <p:nvPr/>
        </p:nvSpPr>
        <p:spPr bwMode="auto">
          <a:xfrm>
            <a:off x="934275" y="3538008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Akzidenz-Grotesk Std Light" panose="02000506040000020003" pitchFamily="2" charset="0"/>
              </a:rPr>
              <a:t>Agnès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latin typeface="Akzidenz-Grotesk Std Light" panose="02000506040000020003" pitchFamily="2" charset="0"/>
              </a:rPr>
              <a:t>Communication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latin typeface="Akzidenz-Grotesk Std Light" panose="02000506040000020003" pitchFamily="2" charset="0"/>
              </a:rPr>
              <a:t>générale 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latin typeface="Akzidenz-Grotesk Std Light" panose="02000506040000020003" pitchFamily="2" charset="0"/>
              </a:rPr>
              <a:t>éditoriale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928B0D2-1C79-8EF6-D9DC-CAFA4F46BD3C}"/>
              </a:ext>
            </a:extLst>
          </p:cNvPr>
          <p:cNvGrpSpPr/>
          <p:nvPr/>
        </p:nvGrpSpPr>
        <p:grpSpPr>
          <a:xfrm>
            <a:off x="3459011" y="2725833"/>
            <a:ext cx="2369981" cy="2369981"/>
            <a:chOff x="3314356" y="2857808"/>
            <a:chExt cx="2369981" cy="2369981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56B0FEC8-DF82-6B3D-6270-6A6A07941FF9}"/>
                </a:ext>
              </a:extLst>
            </p:cNvPr>
            <p:cNvSpPr/>
            <p:nvPr/>
          </p:nvSpPr>
          <p:spPr bwMode="auto">
            <a:xfrm>
              <a:off x="3314356" y="2857808"/>
              <a:ext cx="2369981" cy="2369981"/>
            </a:xfrm>
            <a:prstGeom prst="ellipse">
              <a:avLst/>
            </a:prstGeom>
            <a:solidFill>
              <a:srgbClr val="007B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6" name="Picture 3" descr="Z:\Dpt COM dvpt RESSOURCES\Communication\Salons\LaDCC_Volontariat_Logo_Sans-Baseline_1000px.png">
              <a:extLst>
                <a:ext uri="{FF2B5EF4-FFF2-40B4-BE49-F238E27FC236}">
                  <a16:creationId xmlns:a16="http://schemas.microsoft.com/office/drawing/2014/main" id="{0027DA61-F87F-3B67-EF3D-8C1D698CFD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8" t="18625" r="61053" b="12295"/>
            <a:stretch/>
          </p:blipFill>
          <p:spPr bwMode="auto">
            <a:xfrm>
              <a:off x="3468843" y="3001671"/>
              <a:ext cx="2061007" cy="208225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à coins arrondis 6">
            <a:extLst>
              <a:ext uri="{FF2B5EF4-FFF2-40B4-BE49-F238E27FC236}">
                <a16:creationId xmlns:a16="http://schemas.microsoft.com/office/drawing/2014/main" id="{E5EE2185-959E-C880-113D-359016D01B15}"/>
              </a:ext>
            </a:extLst>
          </p:cNvPr>
          <p:cNvSpPr/>
          <p:nvPr/>
        </p:nvSpPr>
        <p:spPr bwMode="auto">
          <a:xfrm>
            <a:off x="5336110" y="2883591"/>
            <a:ext cx="1404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AB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Relations Partenaires Volontaires</a:t>
            </a:r>
          </a:p>
        </p:txBody>
      </p:sp>
      <p:sp>
        <p:nvSpPr>
          <p:cNvPr id="31" name="Rectangle à coins arrondis 5">
            <a:extLst>
              <a:ext uri="{FF2B5EF4-FFF2-40B4-BE49-F238E27FC236}">
                <a16:creationId xmlns:a16="http://schemas.microsoft.com/office/drawing/2014/main" id="{AAEE6895-B588-3AFE-A825-8FE87F1FCF24}"/>
              </a:ext>
            </a:extLst>
          </p:cNvPr>
          <p:cNvSpPr/>
          <p:nvPr/>
        </p:nvSpPr>
        <p:spPr bwMode="auto">
          <a:xfrm>
            <a:off x="4014000" y="4833455"/>
            <a:ext cx="1260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0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</a:t>
            </a:r>
            <a:r>
              <a:rPr kumimoji="0" lang="fr-FR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Administration Finances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5" name="Rectangle à coins arrondis 7">
            <a:extLst>
              <a:ext uri="{FF2B5EF4-FFF2-40B4-BE49-F238E27FC236}">
                <a16:creationId xmlns:a16="http://schemas.microsoft.com/office/drawing/2014/main" id="{D0FD6D9A-A159-DD8F-5D9E-130781748524}"/>
              </a:ext>
            </a:extLst>
          </p:cNvPr>
          <p:cNvSpPr/>
          <p:nvPr/>
        </p:nvSpPr>
        <p:spPr bwMode="auto">
          <a:xfrm>
            <a:off x="5336110" y="4187099"/>
            <a:ext cx="1260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Recrutement et Formation</a:t>
            </a:r>
          </a:p>
        </p:txBody>
      </p:sp>
      <p:sp>
        <p:nvSpPr>
          <p:cNvPr id="36" name="Rectangle à coins arrondis 8">
            <a:extLst>
              <a:ext uri="{FF2B5EF4-FFF2-40B4-BE49-F238E27FC236}">
                <a16:creationId xmlns:a16="http://schemas.microsoft.com/office/drawing/2014/main" id="{764F44C1-1390-4564-AB59-25BD018BA6EB}"/>
              </a:ext>
            </a:extLst>
          </p:cNvPr>
          <p:cNvSpPr/>
          <p:nvPr/>
        </p:nvSpPr>
        <p:spPr bwMode="auto">
          <a:xfrm>
            <a:off x="2403890" y="4056054"/>
            <a:ext cx="1548000" cy="1008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E012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Communication et développement des ressources</a:t>
            </a:r>
          </a:p>
        </p:txBody>
      </p:sp>
      <p:sp>
        <p:nvSpPr>
          <p:cNvPr id="42" name="Rectangle à coins arrondis 3">
            <a:extLst>
              <a:ext uri="{FF2B5EF4-FFF2-40B4-BE49-F238E27FC236}">
                <a16:creationId xmlns:a16="http://schemas.microsoft.com/office/drawing/2014/main" id="{38406B20-A674-CDBA-172B-93ABAD16EA48}"/>
              </a:ext>
            </a:extLst>
          </p:cNvPr>
          <p:cNvSpPr/>
          <p:nvPr/>
        </p:nvSpPr>
        <p:spPr bwMode="auto">
          <a:xfrm>
            <a:off x="4176000" y="2327474"/>
            <a:ext cx="936000" cy="57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B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Délégué Général</a:t>
            </a:r>
          </a:p>
        </p:txBody>
      </p:sp>
      <p:sp>
        <p:nvSpPr>
          <p:cNvPr id="44" name="Rectangle à coins arrondis 91">
            <a:extLst>
              <a:ext uri="{FF2B5EF4-FFF2-40B4-BE49-F238E27FC236}">
                <a16:creationId xmlns:a16="http://schemas.microsoft.com/office/drawing/2014/main" id="{51909A52-719A-9115-7C89-B9C267F271C4}"/>
              </a:ext>
            </a:extLst>
          </p:cNvPr>
          <p:cNvSpPr/>
          <p:nvPr/>
        </p:nvSpPr>
        <p:spPr bwMode="auto">
          <a:xfrm>
            <a:off x="2619890" y="2973591"/>
            <a:ext cx="1332000" cy="576000"/>
          </a:xfrm>
          <a:prstGeom prst="roundRect">
            <a:avLst/>
          </a:prstGeom>
          <a:solidFill>
            <a:srgbClr val="007BB6">
              <a:alpha val="6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Conseil d’administration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5196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1" grpId="0" animBg="1"/>
      <p:bldP spid="73" grpId="0" animBg="1"/>
      <p:bldP spid="75" grpId="0" animBg="1"/>
      <p:bldP spid="95" grpId="0" animBg="1"/>
      <p:bldP spid="76" grpId="0" animBg="1"/>
      <p:bldP spid="96" grpId="0" animBg="1"/>
      <p:bldP spid="97" grpId="0" animBg="1"/>
      <p:bldP spid="106" grpId="0" animBg="1"/>
      <p:bldP spid="107" grpId="0" animBg="1"/>
      <p:bldP spid="10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DCC</a:t>
            </a:r>
          </a:p>
        </p:txBody>
      </p:sp>
      <p:sp>
        <p:nvSpPr>
          <p:cNvPr id="67" name="Ellipse 66"/>
          <p:cNvSpPr/>
          <p:nvPr/>
        </p:nvSpPr>
        <p:spPr bwMode="auto">
          <a:xfrm>
            <a:off x="4322655" y="5486851"/>
            <a:ext cx="720000" cy="720000"/>
          </a:xfrm>
          <a:prstGeom prst="ellipse">
            <a:avLst/>
          </a:prstGeom>
          <a:solidFill>
            <a:srgbClr val="F08A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Gaëlle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Directrice de service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3459011" y="6001774"/>
            <a:ext cx="720000" cy="720000"/>
          </a:xfrm>
          <a:prstGeom prst="ellipse">
            <a:avLst/>
          </a:prstGeom>
          <a:solidFill>
            <a:srgbClr val="F08A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Mariama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Comptable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5266458" y="5336890"/>
            <a:ext cx="720000" cy="720000"/>
          </a:xfrm>
          <a:prstGeom prst="ellipse">
            <a:avLst/>
          </a:prstGeom>
          <a:solidFill>
            <a:srgbClr val="F08A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Bénévoles siège</a:t>
            </a:r>
          </a:p>
        </p:txBody>
      </p:sp>
      <p:sp>
        <p:nvSpPr>
          <p:cNvPr id="99" name="Ellipse 98"/>
          <p:cNvSpPr/>
          <p:nvPr/>
        </p:nvSpPr>
        <p:spPr bwMode="auto">
          <a:xfrm>
            <a:off x="5666059" y="5174339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cxnSp>
        <p:nvCxnSpPr>
          <p:cNvPr id="146" name="Connecteur droit 145"/>
          <p:cNvCxnSpPr>
            <a:stCxn id="77" idx="5"/>
            <a:endCxn id="67" idx="4"/>
          </p:cNvCxnSpPr>
          <p:nvPr/>
        </p:nvCxnSpPr>
        <p:spPr bwMode="auto">
          <a:xfrm flipV="1">
            <a:off x="4073569" y="6206851"/>
            <a:ext cx="609086" cy="40948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08A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Connecteur droit 148"/>
          <p:cNvCxnSpPr>
            <a:stCxn id="78" idx="3"/>
            <a:endCxn id="67" idx="5"/>
          </p:cNvCxnSpPr>
          <p:nvPr/>
        </p:nvCxnSpPr>
        <p:spPr bwMode="auto">
          <a:xfrm flipH="1">
            <a:off x="4937213" y="5951448"/>
            <a:ext cx="434687" cy="14996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08A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tangle à coins arrondis 90"/>
          <p:cNvSpPr/>
          <p:nvPr/>
        </p:nvSpPr>
        <p:spPr bwMode="auto">
          <a:xfrm>
            <a:off x="2619890" y="2973591"/>
            <a:ext cx="1332000" cy="576000"/>
          </a:xfrm>
          <a:prstGeom prst="round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Conseil d’administration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928B0D2-1C79-8EF6-D9DC-CAFA4F46BD3C}"/>
              </a:ext>
            </a:extLst>
          </p:cNvPr>
          <p:cNvGrpSpPr/>
          <p:nvPr/>
        </p:nvGrpSpPr>
        <p:grpSpPr>
          <a:xfrm>
            <a:off x="3459011" y="2725833"/>
            <a:ext cx="2369981" cy="2369981"/>
            <a:chOff x="3314356" y="2857808"/>
            <a:chExt cx="2369981" cy="2369981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56B0FEC8-DF82-6B3D-6270-6A6A07941FF9}"/>
                </a:ext>
              </a:extLst>
            </p:cNvPr>
            <p:cNvSpPr/>
            <p:nvPr/>
          </p:nvSpPr>
          <p:spPr bwMode="auto">
            <a:xfrm>
              <a:off x="3314356" y="2857808"/>
              <a:ext cx="2369981" cy="2369981"/>
            </a:xfrm>
            <a:prstGeom prst="ellipse">
              <a:avLst/>
            </a:prstGeom>
            <a:solidFill>
              <a:srgbClr val="007B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6" name="Picture 3" descr="Z:\Dpt COM dvpt RESSOURCES\Communication\Salons\LaDCC_Volontariat_Logo_Sans-Baseline_1000px.png">
              <a:extLst>
                <a:ext uri="{FF2B5EF4-FFF2-40B4-BE49-F238E27FC236}">
                  <a16:creationId xmlns:a16="http://schemas.microsoft.com/office/drawing/2014/main" id="{0027DA61-F87F-3B67-EF3D-8C1D698CFD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8" t="18625" r="61053" b="12295"/>
            <a:stretch/>
          </p:blipFill>
          <p:spPr bwMode="auto">
            <a:xfrm>
              <a:off x="3468843" y="3001671"/>
              <a:ext cx="2061007" cy="208225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à coins arrondis 6">
            <a:extLst>
              <a:ext uri="{FF2B5EF4-FFF2-40B4-BE49-F238E27FC236}">
                <a16:creationId xmlns:a16="http://schemas.microsoft.com/office/drawing/2014/main" id="{E5EE2185-959E-C880-113D-359016D01B15}"/>
              </a:ext>
            </a:extLst>
          </p:cNvPr>
          <p:cNvSpPr/>
          <p:nvPr/>
        </p:nvSpPr>
        <p:spPr bwMode="auto">
          <a:xfrm>
            <a:off x="5336110" y="2883591"/>
            <a:ext cx="1404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AB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Relations Partenaires Volontaires</a:t>
            </a:r>
          </a:p>
        </p:txBody>
      </p:sp>
      <p:sp>
        <p:nvSpPr>
          <p:cNvPr id="31" name="Rectangle à coins arrondis 5">
            <a:extLst>
              <a:ext uri="{FF2B5EF4-FFF2-40B4-BE49-F238E27FC236}">
                <a16:creationId xmlns:a16="http://schemas.microsoft.com/office/drawing/2014/main" id="{AAEE6895-B588-3AFE-A825-8FE87F1FCF24}"/>
              </a:ext>
            </a:extLst>
          </p:cNvPr>
          <p:cNvSpPr/>
          <p:nvPr/>
        </p:nvSpPr>
        <p:spPr bwMode="auto">
          <a:xfrm>
            <a:off x="4014000" y="4833455"/>
            <a:ext cx="1260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0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</a:t>
            </a:r>
            <a:r>
              <a:rPr kumimoji="0" lang="fr-FR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Administration Finances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5" name="Rectangle à coins arrondis 7">
            <a:extLst>
              <a:ext uri="{FF2B5EF4-FFF2-40B4-BE49-F238E27FC236}">
                <a16:creationId xmlns:a16="http://schemas.microsoft.com/office/drawing/2014/main" id="{D0FD6D9A-A159-DD8F-5D9E-130781748524}"/>
              </a:ext>
            </a:extLst>
          </p:cNvPr>
          <p:cNvSpPr/>
          <p:nvPr/>
        </p:nvSpPr>
        <p:spPr bwMode="auto">
          <a:xfrm>
            <a:off x="5336110" y="4187099"/>
            <a:ext cx="1260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Recrutement et Formation</a:t>
            </a:r>
          </a:p>
        </p:txBody>
      </p:sp>
      <p:sp>
        <p:nvSpPr>
          <p:cNvPr id="36" name="Rectangle à coins arrondis 8">
            <a:extLst>
              <a:ext uri="{FF2B5EF4-FFF2-40B4-BE49-F238E27FC236}">
                <a16:creationId xmlns:a16="http://schemas.microsoft.com/office/drawing/2014/main" id="{764F44C1-1390-4564-AB59-25BD018BA6EB}"/>
              </a:ext>
            </a:extLst>
          </p:cNvPr>
          <p:cNvSpPr/>
          <p:nvPr/>
        </p:nvSpPr>
        <p:spPr bwMode="auto">
          <a:xfrm>
            <a:off x="2403890" y="4056054"/>
            <a:ext cx="1548000" cy="1008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E012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Communication et développement des ressources</a:t>
            </a:r>
          </a:p>
        </p:txBody>
      </p:sp>
      <p:sp>
        <p:nvSpPr>
          <p:cNvPr id="44" name="Rectangle à coins arrondis 91">
            <a:extLst>
              <a:ext uri="{FF2B5EF4-FFF2-40B4-BE49-F238E27FC236}">
                <a16:creationId xmlns:a16="http://schemas.microsoft.com/office/drawing/2014/main" id="{51909A52-719A-9115-7C89-B9C267F271C4}"/>
              </a:ext>
            </a:extLst>
          </p:cNvPr>
          <p:cNvSpPr/>
          <p:nvPr/>
        </p:nvSpPr>
        <p:spPr bwMode="auto">
          <a:xfrm>
            <a:off x="2619890" y="2973591"/>
            <a:ext cx="1332000" cy="576000"/>
          </a:xfrm>
          <a:prstGeom prst="roundRect">
            <a:avLst/>
          </a:prstGeom>
          <a:solidFill>
            <a:srgbClr val="007BB6">
              <a:alpha val="6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Conseil d’administration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3DD5499-41FC-AA5C-3F74-2920BE5B415E}"/>
              </a:ext>
            </a:extLst>
          </p:cNvPr>
          <p:cNvSpPr/>
          <p:nvPr/>
        </p:nvSpPr>
        <p:spPr bwMode="auto">
          <a:xfrm>
            <a:off x="4870408" y="6122772"/>
            <a:ext cx="720000" cy="720000"/>
          </a:xfrm>
          <a:prstGeom prst="ellipse">
            <a:avLst/>
          </a:prstGeom>
          <a:solidFill>
            <a:srgbClr val="F08A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Chris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Alternant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E2EC51E-F1DC-CECC-8CE2-5991739C287B}"/>
              </a:ext>
            </a:extLst>
          </p:cNvPr>
          <p:cNvCxnSpPr>
            <a:stCxn id="4" idx="2"/>
            <a:endCxn id="67" idx="4"/>
          </p:cNvCxnSpPr>
          <p:nvPr/>
        </p:nvCxnSpPr>
        <p:spPr bwMode="auto">
          <a:xfrm flipH="1" flipV="1">
            <a:off x="4682655" y="6206851"/>
            <a:ext cx="187753" cy="27592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08A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à coins arrondis 3">
            <a:extLst>
              <a:ext uri="{FF2B5EF4-FFF2-40B4-BE49-F238E27FC236}">
                <a16:creationId xmlns:a16="http://schemas.microsoft.com/office/drawing/2014/main" id="{BC8D09CD-B117-B44F-6F84-9C36F8679177}"/>
              </a:ext>
            </a:extLst>
          </p:cNvPr>
          <p:cNvSpPr/>
          <p:nvPr/>
        </p:nvSpPr>
        <p:spPr bwMode="auto">
          <a:xfrm>
            <a:off x="4176000" y="2327474"/>
            <a:ext cx="936000" cy="57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B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Délégué Général</a:t>
            </a:r>
          </a:p>
        </p:txBody>
      </p:sp>
    </p:spTree>
    <p:extLst>
      <p:ext uri="{BB962C8B-B14F-4D97-AF65-F5344CB8AC3E}">
        <p14:creationId xmlns:p14="http://schemas.microsoft.com/office/powerpoint/2010/main" val="224629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7" grpId="0" animBg="1"/>
      <p:bldP spid="78" grpId="0" animBg="1"/>
      <p:bldP spid="99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DCC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4452118-3C70-2F0D-BC4B-F06D5382A47C}"/>
              </a:ext>
            </a:extLst>
          </p:cNvPr>
          <p:cNvSpPr/>
          <p:nvPr/>
        </p:nvSpPr>
        <p:spPr bwMode="auto">
          <a:xfrm>
            <a:off x="6392995" y="4664756"/>
            <a:ext cx="720000" cy="720000"/>
          </a:xfrm>
          <a:prstGeom prst="ellipse">
            <a:avLst/>
          </a:prstGeom>
          <a:solidFill>
            <a:srgbClr val="70AD47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Rémi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Directeur de service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634F094-F90B-D84B-B9A5-2668CC2882A8}"/>
              </a:ext>
            </a:extLst>
          </p:cNvPr>
          <p:cNvSpPr/>
          <p:nvPr/>
        </p:nvSpPr>
        <p:spPr bwMode="auto">
          <a:xfrm>
            <a:off x="6099584" y="5455971"/>
            <a:ext cx="720000" cy="720000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Sandra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Parcours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Candidats au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volontariat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83ED8EE-BB68-448F-8CCA-0681574EEE42}"/>
              </a:ext>
            </a:extLst>
          </p:cNvPr>
          <p:cNvSpPr/>
          <p:nvPr/>
        </p:nvSpPr>
        <p:spPr bwMode="auto">
          <a:xfrm>
            <a:off x="6878916" y="6054021"/>
            <a:ext cx="720000" cy="720000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Formateurs</a:t>
            </a:r>
            <a:b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</a:b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et</a:t>
            </a:r>
            <a:b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</a:b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formatrices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EF64E17-0182-1E61-EF98-ED6C6679C077}"/>
              </a:ext>
            </a:extLst>
          </p:cNvPr>
          <p:cNvSpPr/>
          <p:nvPr/>
        </p:nvSpPr>
        <p:spPr bwMode="auto">
          <a:xfrm>
            <a:off x="6558466" y="6283027"/>
            <a:ext cx="360000" cy="360000"/>
          </a:xfrm>
          <a:prstGeom prst="ellipse">
            <a:avLst/>
          </a:prstGeom>
          <a:solidFill>
            <a:srgbClr val="009FEE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346DEDA-7935-9301-2146-995E3A511BBA}"/>
              </a:ext>
            </a:extLst>
          </p:cNvPr>
          <p:cNvSpPr/>
          <p:nvPr/>
        </p:nvSpPr>
        <p:spPr bwMode="auto">
          <a:xfrm>
            <a:off x="7727553" y="5719916"/>
            <a:ext cx="720000" cy="720000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Bénévoles</a:t>
            </a:r>
            <a:b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</a:b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siège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3F751DE-FE85-9E92-9590-A5E975669640}"/>
              </a:ext>
            </a:extLst>
          </p:cNvPr>
          <p:cNvSpPr/>
          <p:nvPr/>
        </p:nvSpPr>
        <p:spPr bwMode="auto">
          <a:xfrm>
            <a:off x="8267553" y="6112005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E02DE4D-B36B-43CE-38C1-28FEEE7CB753}"/>
              </a:ext>
            </a:extLst>
          </p:cNvPr>
          <p:cNvCxnSpPr>
            <a:stCxn id="5" idx="7"/>
            <a:endCxn id="3" idx="5"/>
          </p:cNvCxnSpPr>
          <p:nvPr/>
        </p:nvCxnSpPr>
        <p:spPr bwMode="auto">
          <a:xfrm flipV="1">
            <a:off x="6714142" y="5279314"/>
            <a:ext cx="293411" cy="28209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B78AEE0-4D4E-A659-3B21-35F08756C231}"/>
              </a:ext>
            </a:extLst>
          </p:cNvPr>
          <p:cNvCxnSpPr>
            <a:stCxn id="12" idx="0"/>
            <a:endCxn id="3" idx="5"/>
          </p:cNvCxnSpPr>
          <p:nvPr/>
        </p:nvCxnSpPr>
        <p:spPr bwMode="auto">
          <a:xfrm flipH="1" flipV="1">
            <a:off x="7007553" y="5279314"/>
            <a:ext cx="231363" cy="77470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0050E8E-8D16-4117-9881-05A85514C33F}"/>
              </a:ext>
            </a:extLst>
          </p:cNvPr>
          <p:cNvCxnSpPr>
            <a:stCxn id="17" idx="1"/>
            <a:endCxn id="3" idx="5"/>
          </p:cNvCxnSpPr>
          <p:nvPr/>
        </p:nvCxnSpPr>
        <p:spPr bwMode="auto">
          <a:xfrm flipH="1" flipV="1">
            <a:off x="7007553" y="5279314"/>
            <a:ext cx="825442" cy="5460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E3B7B283-B329-C324-D21A-BEE770C5808C}"/>
              </a:ext>
            </a:extLst>
          </p:cNvPr>
          <p:cNvSpPr/>
          <p:nvPr/>
        </p:nvSpPr>
        <p:spPr bwMode="auto">
          <a:xfrm>
            <a:off x="7938579" y="4966259"/>
            <a:ext cx="720000" cy="720000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Catherine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Formation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05C3E1D-E7C3-6D7A-002E-BF3C0EA8F793}"/>
              </a:ext>
            </a:extLst>
          </p:cNvPr>
          <p:cNvCxnSpPr>
            <a:stCxn id="24" idx="2"/>
            <a:endCxn id="3" idx="5"/>
          </p:cNvCxnSpPr>
          <p:nvPr/>
        </p:nvCxnSpPr>
        <p:spPr bwMode="auto">
          <a:xfrm flipH="1" flipV="1">
            <a:off x="7007553" y="5279314"/>
            <a:ext cx="931026" cy="469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928B0D2-1C79-8EF6-D9DC-CAFA4F46BD3C}"/>
              </a:ext>
            </a:extLst>
          </p:cNvPr>
          <p:cNvGrpSpPr/>
          <p:nvPr/>
        </p:nvGrpSpPr>
        <p:grpSpPr>
          <a:xfrm>
            <a:off x="3459011" y="2725833"/>
            <a:ext cx="2369981" cy="2369981"/>
            <a:chOff x="3314356" y="2857808"/>
            <a:chExt cx="2369981" cy="2369981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56B0FEC8-DF82-6B3D-6270-6A6A07941FF9}"/>
                </a:ext>
              </a:extLst>
            </p:cNvPr>
            <p:cNvSpPr/>
            <p:nvPr/>
          </p:nvSpPr>
          <p:spPr bwMode="auto">
            <a:xfrm>
              <a:off x="3314356" y="2857808"/>
              <a:ext cx="2369981" cy="2369981"/>
            </a:xfrm>
            <a:prstGeom prst="ellipse">
              <a:avLst/>
            </a:prstGeom>
            <a:solidFill>
              <a:srgbClr val="007B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6" name="Picture 3" descr="Z:\Dpt COM dvpt RESSOURCES\Communication\Salons\LaDCC_Volontariat_Logo_Sans-Baseline_1000px.png">
              <a:extLst>
                <a:ext uri="{FF2B5EF4-FFF2-40B4-BE49-F238E27FC236}">
                  <a16:creationId xmlns:a16="http://schemas.microsoft.com/office/drawing/2014/main" id="{0027DA61-F87F-3B67-EF3D-8C1D698CFD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8" t="18625" r="61053" b="12295"/>
            <a:stretch/>
          </p:blipFill>
          <p:spPr bwMode="auto">
            <a:xfrm>
              <a:off x="3468843" y="3001671"/>
              <a:ext cx="2061007" cy="208225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à coins arrondis 6">
            <a:extLst>
              <a:ext uri="{FF2B5EF4-FFF2-40B4-BE49-F238E27FC236}">
                <a16:creationId xmlns:a16="http://schemas.microsoft.com/office/drawing/2014/main" id="{E5EE2185-959E-C880-113D-359016D01B15}"/>
              </a:ext>
            </a:extLst>
          </p:cNvPr>
          <p:cNvSpPr/>
          <p:nvPr/>
        </p:nvSpPr>
        <p:spPr bwMode="auto">
          <a:xfrm>
            <a:off x="5336110" y="2883591"/>
            <a:ext cx="1404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AB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Relations Partenaires Volontaires</a:t>
            </a:r>
          </a:p>
        </p:txBody>
      </p:sp>
      <p:sp>
        <p:nvSpPr>
          <p:cNvPr id="31" name="Rectangle à coins arrondis 5">
            <a:extLst>
              <a:ext uri="{FF2B5EF4-FFF2-40B4-BE49-F238E27FC236}">
                <a16:creationId xmlns:a16="http://schemas.microsoft.com/office/drawing/2014/main" id="{AAEE6895-B588-3AFE-A825-8FE87F1FCF24}"/>
              </a:ext>
            </a:extLst>
          </p:cNvPr>
          <p:cNvSpPr/>
          <p:nvPr/>
        </p:nvSpPr>
        <p:spPr bwMode="auto">
          <a:xfrm>
            <a:off x="4014000" y="4833455"/>
            <a:ext cx="1260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0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</a:t>
            </a:r>
            <a:r>
              <a:rPr kumimoji="0" lang="fr-FR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Administration Finances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5" name="Rectangle à coins arrondis 7">
            <a:extLst>
              <a:ext uri="{FF2B5EF4-FFF2-40B4-BE49-F238E27FC236}">
                <a16:creationId xmlns:a16="http://schemas.microsoft.com/office/drawing/2014/main" id="{D0FD6D9A-A159-DD8F-5D9E-130781748524}"/>
              </a:ext>
            </a:extLst>
          </p:cNvPr>
          <p:cNvSpPr/>
          <p:nvPr/>
        </p:nvSpPr>
        <p:spPr bwMode="auto">
          <a:xfrm>
            <a:off x="5336110" y="4187099"/>
            <a:ext cx="1260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Recrutement et Formation</a:t>
            </a:r>
          </a:p>
        </p:txBody>
      </p:sp>
      <p:sp>
        <p:nvSpPr>
          <p:cNvPr id="36" name="Rectangle à coins arrondis 8">
            <a:extLst>
              <a:ext uri="{FF2B5EF4-FFF2-40B4-BE49-F238E27FC236}">
                <a16:creationId xmlns:a16="http://schemas.microsoft.com/office/drawing/2014/main" id="{764F44C1-1390-4564-AB59-25BD018BA6EB}"/>
              </a:ext>
            </a:extLst>
          </p:cNvPr>
          <p:cNvSpPr/>
          <p:nvPr/>
        </p:nvSpPr>
        <p:spPr bwMode="auto">
          <a:xfrm>
            <a:off x="2403890" y="4056054"/>
            <a:ext cx="1548000" cy="1008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E012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Communication et développement des ressources</a:t>
            </a:r>
          </a:p>
        </p:txBody>
      </p:sp>
      <p:sp>
        <p:nvSpPr>
          <p:cNvPr id="42" name="Rectangle à coins arrondis 3">
            <a:extLst>
              <a:ext uri="{FF2B5EF4-FFF2-40B4-BE49-F238E27FC236}">
                <a16:creationId xmlns:a16="http://schemas.microsoft.com/office/drawing/2014/main" id="{38406B20-A674-CDBA-172B-93ABAD16EA48}"/>
              </a:ext>
            </a:extLst>
          </p:cNvPr>
          <p:cNvSpPr/>
          <p:nvPr/>
        </p:nvSpPr>
        <p:spPr bwMode="auto">
          <a:xfrm>
            <a:off x="4176000" y="2327474"/>
            <a:ext cx="936000" cy="57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B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Délégué Général</a:t>
            </a:r>
          </a:p>
        </p:txBody>
      </p:sp>
      <p:sp>
        <p:nvSpPr>
          <p:cNvPr id="44" name="Rectangle à coins arrondis 91">
            <a:extLst>
              <a:ext uri="{FF2B5EF4-FFF2-40B4-BE49-F238E27FC236}">
                <a16:creationId xmlns:a16="http://schemas.microsoft.com/office/drawing/2014/main" id="{51909A52-719A-9115-7C89-B9C267F271C4}"/>
              </a:ext>
            </a:extLst>
          </p:cNvPr>
          <p:cNvSpPr/>
          <p:nvPr/>
        </p:nvSpPr>
        <p:spPr bwMode="auto">
          <a:xfrm>
            <a:off x="2619890" y="2973591"/>
            <a:ext cx="1332000" cy="576000"/>
          </a:xfrm>
          <a:prstGeom prst="roundRect">
            <a:avLst/>
          </a:prstGeom>
          <a:solidFill>
            <a:srgbClr val="007BB6">
              <a:alpha val="6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Conseil d’administration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37099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2" grpId="0" animBg="1"/>
      <p:bldP spid="13" grpId="0" animBg="1"/>
      <p:bldP spid="17" grpId="0" animBg="1"/>
      <p:bldP spid="19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DCC</a:t>
            </a:r>
          </a:p>
        </p:txBody>
      </p:sp>
      <p:sp>
        <p:nvSpPr>
          <p:cNvPr id="69" name="Ellipse 68"/>
          <p:cNvSpPr/>
          <p:nvPr/>
        </p:nvSpPr>
        <p:spPr bwMode="auto">
          <a:xfrm>
            <a:off x="6671444" y="2536621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Stéphanie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Directrice de service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8298579" y="1687964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Akzidenz-Grotesk Std Light" panose="02000506040000020003" pitchFamily="2" charset="0"/>
              </a:rPr>
              <a:t>Thomas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Assistant admin., logistique</a:t>
            </a:r>
          </a:p>
        </p:txBody>
      </p:sp>
      <p:sp>
        <p:nvSpPr>
          <p:cNvPr id="88" name="Ellipse 87"/>
          <p:cNvSpPr/>
          <p:nvPr/>
        </p:nvSpPr>
        <p:spPr bwMode="auto">
          <a:xfrm>
            <a:off x="7897321" y="3144901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Etienne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Chargé de zone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90" name="Ellipse 89"/>
          <p:cNvSpPr/>
          <p:nvPr/>
        </p:nvSpPr>
        <p:spPr bwMode="auto">
          <a:xfrm>
            <a:off x="7223280" y="4073094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Vivian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Chargé de zone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7627840" y="1319802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Akzidenz-Grotesk Std Light" panose="02000506040000020003" pitchFamily="2" charset="0"/>
              </a:rPr>
              <a:t>Christine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Suivi admin et social</a:t>
            </a:r>
          </a:p>
        </p:txBody>
      </p:sp>
      <p:sp>
        <p:nvSpPr>
          <p:cNvPr id="94" name="Ellipse 93"/>
          <p:cNvSpPr/>
          <p:nvPr/>
        </p:nvSpPr>
        <p:spPr bwMode="auto">
          <a:xfrm>
            <a:off x="8386149" y="2509696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Chargés</a:t>
            </a:r>
            <a:r>
              <a:rPr kumimoji="0" lang="fr-FR" sz="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 de mission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8705886" y="3124857"/>
            <a:ext cx="360000" cy="360000"/>
          </a:xfrm>
          <a:prstGeom prst="ellipse">
            <a:avLst/>
          </a:prstGeom>
          <a:solidFill>
            <a:srgbClr val="009FEE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cxnSp>
        <p:nvCxnSpPr>
          <p:cNvPr id="169" name="Connecteur droit 168"/>
          <p:cNvCxnSpPr>
            <a:stCxn id="86" idx="3"/>
            <a:endCxn id="69" idx="7"/>
          </p:cNvCxnSpPr>
          <p:nvPr/>
        </p:nvCxnSpPr>
        <p:spPr bwMode="auto">
          <a:xfrm flipH="1">
            <a:off x="7286002" y="2302522"/>
            <a:ext cx="1118019" cy="33954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Connecteur droit 171"/>
          <p:cNvCxnSpPr>
            <a:stCxn id="88" idx="2"/>
            <a:endCxn id="69" idx="5"/>
          </p:cNvCxnSpPr>
          <p:nvPr/>
        </p:nvCxnSpPr>
        <p:spPr bwMode="auto">
          <a:xfrm flipH="1" flipV="1">
            <a:off x="7286002" y="3151179"/>
            <a:ext cx="611319" cy="35372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Connecteur droit 177"/>
          <p:cNvCxnSpPr>
            <a:stCxn id="90" idx="0"/>
            <a:endCxn id="69" idx="5"/>
          </p:cNvCxnSpPr>
          <p:nvPr/>
        </p:nvCxnSpPr>
        <p:spPr bwMode="auto">
          <a:xfrm flipH="1" flipV="1">
            <a:off x="7286002" y="3151179"/>
            <a:ext cx="297278" cy="92191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Connecteur droit 180"/>
          <p:cNvCxnSpPr>
            <a:cxnSpLocks/>
            <a:stCxn id="48" idx="0"/>
            <a:endCxn id="69" idx="5"/>
          </p:cNvCxnSpPr>
          <p:nvPr/>
        </p:nvCxnSpPr>
        <p:spPr bwMode="auto">
          <a:xfrm flipV="1">
            <a:off x="6949459" y="3151179"/>
            <a:ext cx="336543" cy="41060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Connecteur droit 183"/>
          <p:cNvCxnSpPr>
            <a:stCxn id="94" idx="3"/>
            <a:endCxn id="69" idx="7"/>
          </p:cNvCxnSpPr>
          <p:nvPr/>
        </p:nvCxnSpPr>
        <p:spPr bwMode="auto">
          <a:xfrm flipH="1" flipV="1">
            <a:off x="7286002" y="2642063"/>
            <a:ext cx="1205589" cy="4821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tangle à coins arrondis 90"/>
          <p:cNvSpPr/>
          <p:nvPr/>
        </p:nvSpPr>
        <p:spPr bwMode="auto">
          <a:xfrm>
            <a:off x="2619890" y="2973591"/>
            <a:ext cx="1332000" cy="576000"/>
          </a:xfrm>
          <a:prstGeom prst="round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Conseil d’administration</a:t>
            </a:r>
          </a:p>
        </p:txBody>
      </p:sp>
      <p:cxnSp>
        <p:nvCxnSpPr>
          <p:cNvPr id="113" name="Connecteur droit 112"/>
          <p:cNvCxnSpPr>
            <a:stCxn id="6" idx="4"/>
            <a:endCxn id="121" idx="0"/>
          </p:cNvCxnSpPr>
          <p:nvPr/>
        </p:nvCxnSpPr>
        <p:spPr bwMode="auto">
          <a:xfrm>
            <a:off x="6078230" y="1999212"/>
            <a:ext cx="199168" cy="10705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Ellipse 109"/>
          <p:cNvSpPr/>
          <p:nvPr/>
        </p:nvSpPr>
        <p:spPr bwMode="auto">
          <a:xfrm>
            <a:off x="6649864" y="1421014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Chargés</a:t>
            </a:r>
            <a:br>
              <a:rPr lang="fr-FR" sz="900" dirty="0">
                <a:latin typeface="Akzidenz-Grotesk Std Light" panose="02000506040000020003" pitchFamily="2" charset="0"/>
              </a:rPr>
            </a:br>
            <a:r>
              <a:rPr lang="fr-FR" sz="900" dirty="0">
                <a:latin typeface="Akzidenz-Grotesk Std Light" panose="02000506040000020003" pitchFamily="2" charset="0"/>
              </a:rPr>
              <a:t>de suivi VIR</a:t>
            </a:r>
          </a:p>
        </p:txBody>
      </p:sp>
      <p:sp>
        <p:nvSpPr>
          <p:cNvPr id="120" name="Ellipse 119"/>
          <p:cNvSpPr/>
          <p:nvPr/>
        </p:nvSpPr>
        <p:spPr bwMode="auto">
          <a:xfrm>
            <a:off x="7015555" y="1987845"/>
            <a:ext cx="360000" cy="360000"/>
          </a:xfrm>
          <a:prstGeom prst="ellipse">
            <a:avLst/>
          </a:prstGeom>
          <a:solidFill>
            <a:srgbClr val="009FEE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121" name="Ellipse 120"/>
          <p:cNvSpPr/>
          <p:nvPr/>
        </p:nvSpPr>
        <p:spPr bwMode="auto">
          <a:xfrm>
            <a:off x="5917398" y="2106268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Guilhem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Volontariat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réciprocité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147" name="Connecteur droit 146"/>
          <p:cNvCxnSpPr>
            <a:stCxn id="93" idx="4"/>
            <a:endCxn id="69" idx="7"/>
          </p:cNvCxnSpPr>
          <p:nvPr/>
        </p:nvCxnSpPr>
        <p:spPr bwMode="auto">
          <a:xfrm flipH="1">
            <a:off x="7286002" y="2039802"/>
            <a:ext cx="701838" cy="60226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84BB8B04-6DA7-1277-1911-1C241A70E6B0}"/>
              </a:ext>
            </a:extLst>
          </p:cNvPr>
          <p:cNvSpPr/>
          <p:nvPr/>
        </p:nvSpPr>
        <p:spPr bwMode="auto">
          <a:xfrm>
            <a:off x="6589459" y="3561786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Bénévoles</a:t>
            </a:r>
            <a:b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</a:b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siège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AD98B65-DCC2-136F-09B6-804FE107F199}"/>
              </a:ext>
            </a:extLst>
          </p:cNvPr>
          <p:cNvSpPr/>
          <p:nvPr/>
        </p:nvSpPr>
        <p:spPr bwMode="auto">
          <a:xfrm>
            <a:off x="6297873" y="3717507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928B0D2-1C79-8EF6-D9DC-CAFA4F46BD3C}"/>
              </a:ext>
            </a:extLst>
          </p:cNvPr>
          <p:cNvGrpSpPr/>
          <p:nvPr/>
        </p:nvGrpSpPr>
        <p:grpSpPr>
          <a:xfrm>
            <a:off x="3459011" y="2725833"/>
            <a:ext cx="2369981" cy="2369981"/>
            <a:chOff x="3314356" y="2857808"/>
            <a:chExt cx="2369981" cy="2369981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56B0FEC8-DF82-6B3D-6270-6A6A07941FF9}"/>
                </a:ext>
              </a:extLst>
            </p:cNvPr>
            <p:cNvSpPr/>
            <p:nvPr/>
          </p:nvSpPr>
          <p:spPr bwMode="auto">
            <a:xfrm>
              <a:off x="3314356" y="2857808"/>
              <a:ext cx="2369981" cy="2369981"/>
            </a:xfrm>
            <a:prstGeom prst="ellipse">
              <a:avLst/>
            </a:prstGeom>
            <a:solidFill>
              <a:srgbClr val="007B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6" name="Picture 3" descr="Z:\Dpt COM dvpt RESSOURCES\Communication\Salons\LaDCC_Volontariat_Logo_Sans-Baseline_1000px.png">
              <a:extLst>
                <a:ext uri="{FF2B5EF4-FFF2-40B4-BE49-F238E27FC236}">
                  <a16:creationId xmlns:a16="http://schemas.microsoft.com/office/drawing/2014/main" id="{0027DA61-F87F-3B67-EF3D-8C1D698CFD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8" t="18625" r="61053" b="12295"/>
            <a:stretch/>
          </p:blipFill>
          <p:spPr bwMode="auto">
            <a:xfrm>
              <a:off x="3468843" y="3001671"/>
              <a:ext cx="2061007" cy="208225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à coins arrondis 6">
            <a:extLst>
              <a:ext uri="{FF2B5EF4-FFF2-40B4-BE49-F238E27FC236}">
                <a16:creationId xmlns:a16="http://schemas.microsoft.com/office/drawing/2014/main" id="{E5EE2185-959E-C880-113D-359016D01B15}"/>
              </a:ext>
            </a:extLst>
          </p:cNvPr>
          <p:cNvSpPr/>
          <p:nvPr/>
        </p:nvSpPr>
        <p:spPr bwMode="auto">
          <a:xfrm>
            <a:off x="5336110" y="2883591"/>
            <a:ext cx="1404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AB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Relations Partenaires Volontaires</a:t>
            </a:r>
          </a:p>
        </p:txBody>
      </p:sp>
      <p:sp>
        <p:nvSpPr>
          <p:cNvPr id="35" name="Rectangle à coins arrondis 7">
            <a:extLst>
              <a:ext uri="{FF2B5EF4-FFF2-40B4-BE49-F238E27FC236}">
                <a16:creationId xmlns:a16="http://schemas.microsoft.com/office/drawing/2014/main" id="{D0FD6D9A-A159-DD8F-5D9E-130781748524}"/>
              </a:ext>
            </a:extLst>
          </p:cNvPr>
          <p:cNvSpPr/>
          <p:nvPr/>
        </p:nvSpPr>
        <p:spPr bwMode="auto">
          <a:xfrm>
            <a:off x="5336110" y="4187099"/>
            <a:ext cx="1260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Recrutement et Formation</a:t>
            </a:r>
          </a:p>
        </p:txBody>
      </p:sp>
      <p:sp>
        <p:nvSpPr>
          <p:cNvPr id="36" name="Rectangle à coins arrondis 8">
            <a:extLst>
              <a:ext uri="{FF2B5EF4-FFF2-40B4-BE49-F238E27FC236}">
                <a16:creationId xmlns:a16="http://schemas.microsoft.com/office/drawing/2014/main" id="{764F44C1-1390-4564-AB59-25BD018BA6EB}"/>
              </a:ext>
            </a:extLst>
          </p:cNvPr>
          <p:cNvSpPr/>
          <p:nvPr/>
        </p:nvSpPr>
        <p:spPr bwMode="auto">
          <a:xfrm>
            <a:off x="2403890" y="4056054"/>
            <a:ext cx="1548000" cy="1008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E012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Communication et développement des ressources</a:t>
            </a:r>
          </a:p>
        </p:txBody>
      </p:sp>
      <p:sp>
        <p:nvSpPr>
          <p:cNvPr id="42" name="Rectangle à coins arrondis 3">
            <a:extLst>
              <a:ext uri="{FF2B5EF4-FFF2-40B4-BE49-F238E27FC236}">
                <a16:creationId xmlns:a16="http://schemas.microsoft.com/office/drawing/2014/main" id="{38406B20-A674-CDBA-172B-93ABAD16EA48}"/>
              </a:ext>
            </a:extLst>
          </p:cNvPr>
          <p:cNvSpPr/>
          <p:nvPr/>
        </p:nvSpPr>
        <p:spPr bwMode="auto">
          <a:xfrm>
            <a:off x="4176000" y="2327474"/>
            <a:ext cx="936000" cy="57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B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Délégué Général</a:t>
            </a:r>
          </a:p>
        </p:txBody>
      </p:sp>
      <p:sp>
        <p:nvSpPr>
          <p:cNvPr id="44" name="Rectangle à coins arrondis 91">
            <a:extLst>
              <a:ext uri="{FF2B5EF4-FFF2-40B4-BE49-F238E27FC236}">
                <a16:creationId xmlns:a16="http://schemas.microsoft.com/office/drawing/2014/main" id="{51909A52-719A-9115-7C89-B9C267F271C4}"/>
              </a:ext>
            </a:extLst>
          </p:cNvPr>
          <p:cNvSpPr/>
          <p:nvPr/>
        </p:nvSpPr>
        <p:spPr bwMode="auto">
          <a:xfrm>
            <a:off x="2619890" y="2973591"/>
            <a:ext cx="1332000" cy="576000"/>
          </a:xfrm>
          <a:prstGeom prst="roundRect">
            <a:avLst/>
          </a:prstGeom>
          <a:solidFill>
            <a:srgbClr val="007BB6">
              <a:alpha val="6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Conseil d’administration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A6067FA0-06B6-C546-4111-0FDBC8AFFEAD}"/>
              </a:ext>
            </a:extLst>
          </p:cNvPr>
          <p:cNvSpPr/>
          <p:nvPr/>
        </p:nvSpPr>
        <p:spPr bwMode="auto">
          <a:xfrm>
            <a:off x="8016084" y="4032777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Priya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VSI-R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A882D378-D3A8-7272-00AE-EEE8D05E3DDF}"/>
              </a:ext>
            </a:extLst>
          </p:cNvPr>
          <p:cNvCxnSpPr>
            <a:stCxn id="26" idx="1"/>
            <a:endCxn id="69" idx="5"/>
          </p:cNvCxnSpPr>
          <p:nvPr/>
        </p:nvCxnSpPr>
        <p:spPr bwMode="auto">
          <a:xfrm flipH="1" flipV="1">
            <a:off x="7286002" y="3151179"/>
            <a:ext cx="835524" cy="9870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0F2628DA-34CB-A2F3-203C-B06AE742EC6E}"/>
              </a:ext>
            </a:extLst>
          </p:cNvPr>
          <p:cNvSpPr/>
          <p:nvPr/>
        </p:nvSpPr>
        <p:spPr bwMode="auto">
          <a:xfrm>
            <a:off x="5718230" y="1279212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Florian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latin typeface="Akzidenz-Grotesk Std Light" panose="02000506040000020003" pitchFamily="2" charset="0"/>
              </a:rPr>
              <a:t>Appui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latin typeface="Akzidenz-Grotesk Std Light" panose="02000506040000020003" pitchFamily="2" charset="0"/>
              </a:rPr>
              <a:t>à l’ECSI et au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latin typeface="Akzidenz-Grotesk Std Light" panose="02000506040000020003" pitchFamily="2" charset="0"/>
              </a:rPr>
              <a:t>Volontariat 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latin typeface="Akzidenz-Grotesk Std Light" panose="02000506040000020003" pitchFamily="2" charset="0"/>
              </a:rPr>
              <a:t>réciprocité</a:t>
            </a:r>
            <a:endParaRPr kumimoji="0" 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4228EB3F-EB07-18CF-2865-9CA7D04D3CC8}"/>
              </a:ext>
            </a:extLst>
          </p:cNvPr>
          <p:cNvCxnSpPr>
            <a:stCxn id="121" idx="6"/>
            <a:endCxn id="69" idx="1"/>
          </p:cNvCxnSpPr>
          <p:nvPr/>
        </p:nvCxnSpPr>
        <p:spPr bwMode="auto">
          <a:xfrm>
            <a:off x="6637398" y="2466268"/>
            <a:ext cx="139488" cy="17579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Connecteur droit 173"/>
          <p:cNvCxnSpPr>
            <a:stCxn id="110" idx="2"/>
            <a:endCxn id="121" idx="0"/>
          </p:cNvCxnSpPr>
          <p:nvPr/>
        </p:nvCxnSpPr>
        <p:spPr bwMode="auto">
          <a:xfrm flipH="1">
            <a:off x="6277398" y="1781014"/>
            <a:ext cx="372466" cy="32525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0F2628DA-34CB-A2F3-203C-B06AE742EC6E}"/>
              </a:ext>
            </a:extLst>
          </p:cNvPr>
          <p:cNvSpPr/>
          <p:nvPr/>
        </p:nvSpPr>
        <p:spPr bwMode="auto">
          <a:xfrm>
            <a:off x="5105945" y="1770650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Nicolas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smtClean="0">
                <a:latin typeface="Akzidenz-Grotesk Std Light" panose="02000506040000020003" pitchFamily="2" charset="0"/>
              </a:rPr>
              <a:t>Stagiaire</a:t>
            </a:r>
            <a:endParaRPr kumimoji="0" lang="fr-FR" sz="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38" name="Connecteur droit 37"/>
          <p:cNvCxnSpPr>
            <a:stCxn id="37" idx="6"/>
            <a:endCxn id="121" idx="0"/>
          </p:cNvCxnSpPr>
          <p:nvPr/>
        </p:nvCxnSpPr>
        <p:spPr bwMode="auto">
          <a:xfrm flipV="1">
            <a:off x="5825945" y="2106268"/>
            <a:ext cx="451453" cy="2438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66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86" grpId="0" animBg="1"/>
      <p:bldP spid="88" grpId="0" animBg="1"/>
      <p:bldP spid="90" grpId="0" animBg="1"/>
      <p:bldP spid="93" grpId="0" animBg="1"/>
      <p:bldP spid="94" grpId="0" animBg="1"/>
      <p:bldP spid="103" grpId="0" animBg="1"/>
      <p:bldP spid="110" grpId="0" animBg="1"/>
      <p:bldP spid="120" grpId="0" animBg="1"/>
      <p:bldP spid="121" grpId="0" animBg="1"/>
      <p:bldP spid="48" grpId="0" animBg="1"/>
      <p:bldP spid="49" grpId="0" animBg="1"/>
      <p:bldP spid="26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Ellipse 111"/>
          <p:cNvSpPr/>
          <p:nvPr/>
        </p:nvSpPr>
        <p:spPr bwMode="auto">
          <a:xfrm>
            <a:off x="1391999" y="1346306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 w="38100" cap="flat" cmpd="sng" algn="ctr">
            <a:solidFill>
              <a:srgbClr val="007BB6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114" name="Ellipse 113"/>
          <p:cNvSpPr/>
          <p:nvPr/>
        </p:nvSpPr>
        <p:spPr bwMode="auto">
          <a:xfrm>
            <a:off x="1194893" y="1282115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116" name="Ellipse 115"/>
          <p:cNvSpPr/>
          <p:nvPr/>
        </p:nvSpPr>
        <p:spPr bwMode="auto">
          <a:xfrm>
            <a:off x="361495" y="2658982"/>
            <a:ext cx="1762263" cy="648000"/>
          </a:xfrm>
          <a:prstGeom prst="ellipse">
            <a:avLst/>
          </a:prstGeom>
          <a:solidFill>
            <a:schemeClr val="bg1">
              <a:alpha val="60000"/>
            </a:schemeClr>
          </a:solidFill>
          <a:ln w="38100" cap="flat" cmpd="sng" algn="ctr">
            <a:solidFill>
              <a:srgbClr val="007BB6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Mgr Lalanne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Vice-président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Évêque accompagnateur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117" name="Ellipse 116"/>
          <p:cNvSpPr/>
          <p:nvPr/>
        </p:nvSpPr>
        <p:spPr bwMode="auto">
          <a:xfrm>
            <a:off x="322075" y="2563646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119" name="Ellipse 118"/>
          <p:cNvSpPr/>
          <p:nvPr/>
        </p:nvSpPr>
        <p:spPr bwMode="auto">
          <a:xfrm>
            <a:off x="604691" y="1729996"/>
            <a:ext cx="720000" cy="720000"/>
          </a:xfrm>
          <a:prstGeom prst="ellipse">
            <a:avLst/>
          </a:prstGeom>
          <a:solidFill>
            <a:schemeClr val="bg1">
              <a:alpha val="60000"/>
            </a:schemeClr>
          </a:solidFill>
          <a:ln w="38100" cap="flat" cmpd="sng" algn="ctr">
            <a:solidFill>
              <a:srgbClr val="007BB6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smtClean="0">
                <a:latin typeface="Akzidenz-Grotesk Std Light" panose="02000506040000020003" pitchFamily="2" charset="0"/>
              </a:rPr>
              <a:t>Ludovic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 smtClean="0">
                <a:latin typeface="Akzidenz-Grotesk Std Light" panose="02000506040000020003" pitchFamily="2" charset="0"/>
              </a:rPr>
              <a:t>Vice-président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122" name="Ellipse 121"/>
          <p:cNvSpPr/>
          <p:nvPr/>
        </p:nvSpPr>
        <p:spPr bwMode="auto">
          <a:xfrm>
            <a:off x="361496" y="1692842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Organisation de la DCC</a:t>
            </a:r>
          </a:p>
        </p:txBody>
      </p:sp>
      <p:sp>
        <p:nvSpPr>
          <p:cNvPr id="59" name="Ellipse 58"/>
          <p:cNvSpPr/>
          <p:nvPr/>
        </p:nvSpPr>
        <p:spPr bwMode="auto">
          <a:xfrm>
            <a:off x="4283641" y="1746268"/>
            <a:ext cx="720000" cy="720000"/>
          </a:xfrm>
          <a:prstGeom prst="ellipse">
            <a:avLst/>
          </a:prstGeom>
          <a:solidFill>
            <a:srgbClr val="007BB6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Claire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DG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1791824" y="4676877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Patrick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Directeur de service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67" name="Ellipse 66"/>
          <p:cNvSpPr/>
          <p:nvPr/>
        </p:nvSpPr>
        <p:spPr bwMode="auto">
          <a:xfrm>
            <a:off x="4322655" y="5486851"/>
            <a:ext cx="720000" cy="720000"/>
          </a:xfrm>
          <a:prstGeom prst="ellipse">
            <a:avLst/>
          </a:prstGeom>
          <a:solidFill>
            <a:srgbClr val="F08A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Gaëlle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Directrice de service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69" name="Ellipse 68"/>
          <p:cNvSpPr/>
          <p:nvPr/>
        </p:nvSpPr>
        <p:spPr bwMode="auto">
          <a:xfrm>
            <a:off x="6671444" y="2536621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Stéphanie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Directrice de service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242612" y="3999537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Akzidenz-Grotesk Std Light" panose="02000506040000020003" pitchFamily="2" charset="0"/>
              </a:rPr>
              <a:t>Céline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Marketing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&amp; collecte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de fonds</a:t>
            </a:r>
          </a:p>
        </p:txBody>
      </p:sp>
      <p:sp>
        <p:nvSpPr>
          <p:cNvPr id="73" name="Ellipse 72"/>
          <p:cNvSpPr/>
          <p:nvPr/>
        </p:nvSpPr>
        <p:spPr bwMode="auto">
          <a:xfrm>
            <a:off x="909324" y="6070529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Charlotte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Communication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réseaux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77" name="Ellipse 76"/>
          <p:cNvSpPr/>
          <p:nvPr/>
        </p:nvSpPr>
        <p:spPr bwMode="auto">
          <a:xfrm>
            <a:off x="3459011" y="6001774"/>
            <a:ext cx="720000" cy="720000"/>
          </a:xfrm>
          <a:prstGeom prst="ellipse">
            <a:avLst/>
          </a:prstGeom>
          <a:solidFill>
            <a:srgbClr val="F08A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Mariama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Comptable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8298579" y="1687964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Akzidenz-Grotesk Std Light" panose="02000506040000020003" pitchFamily="2" charset="0"/>
              </a:rPr>
              <a:t>Thomas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Assistant admin., logistique</a:t>
            </a:r>
          </a:p>
        </p:txBody>
      </p:sp>
      <p:sp>
        <p:nvSpPr>
          <p:cNvPr id="88" name="Ellipse 87"/>
          <p:cNvSpPr/>
          <p:nvPr/>
        </p:nvSpPr>
        <p:spPr bwMode="auto">
          <a:xfrm>
            <a:off x="7897321" y="3144901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Etienne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Chargé de zone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90" name="Ellipse 89"/>
          <p:cNvSpPr/>
          <p:nvPr/>
        </p:nvSpPr>
        <p:spPr bwMode="auto">
          <a:xfrm>
            <a:off x="7223280" y="4073094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Vivian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Chargé de zone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93" name="Ellipse 92"/>
          <p:cNvSpPr/>
          <p:nvPr/>
        </p:nvSpPr>
        <p:spPr bwMode="auto">
          <a:xfrm>
            <a:off x="7627840" y="1319802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Akzidenz-Grotesk Std Light" panose="02000506040000020003" pitchFamily="2" charset="0"/>
              </a:rPr>
              <a:t>Christine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Suivi admin et social</a:t>
            </a:r>
          </a:p>
        </p:txBody>
      </p:sp>
      <p:sp>
        <p:nvSpPr>
          <p:cNvPr id="75" name="Ellipse 74"/>
          <p:cNvSpPr/>
          <p:nvPr/>
        </p:nvSpPr>
        <p:spPr bwMode="auto">
          <a:xfrm>
            <a:off x="1796189" y="6101026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Bénévoles siège</a:t>
            </a:r>
          </a:p>
        </p:txBody>
      </p:sp>
      <p:sp>
        <p:nvSpPr>
          <p:cNvPr id="95" name="Ellipse 94"/>
          <p:cNvSpPr/>
          <p:nvPr/>
        </p:nvSpPr>
        <p:spPr bwMode="auto">
          <a:xfrm>
            <a:off x="2358550" y="6447484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76" name="Ellipse 75"/>
          <p:cNvSpPr/>
          <p:nvPr/>
        </p:nvSpPr>
        <p:spPr bwMode="auto">
          <a:xfrm>
            <a:off x="2453366" y="5462345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Délégués en diocèse</a:t>
            </a:r>
          </a:p>
        </p:txBody>
      </p:sp>
      <p:sp>
        <p:nvSpPr>
          <p:cNvPr id="96" name="Ellipse 95"/>
          <p:cNvSpPr/>
          <p:nvPr/>
        </p:nvSpPr>
        <p:spPr bwMode="auto">
          <a:xfrm>
            <a:off x="2911627" y="5242738"/>
            <a:ext cx="360000" cy="360000"/>
          </a:xfrm>
          <a:prstGeom prst="ellipse">
            <a:avLst/>
          </a:prstGeom>
          <a:solidFill>
            <a:srgbClr val="009FEE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78" name="Ellipse 77"/>
          <p:cNvSpPr/>
          <p:nvPr/>
        </p:nvSpPr>
        <p:spPr bwMode="auto">
          <a:xfrm>
            <a:off x="5266458" y="5336890"/>
            <a:ext cx="720000" cy="720000"/>
          </a:xfrm>
          <a:prstGeom prst="ellipse">
            <a:avLst/>
          </a:prstGeom>
          <a:solidFill>
            <a:srgbClr val="F08A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Bénévoles siège</a:t>
            </a:r>
          </a:p>
        </p:txBody>
      </p:sp>
      <p:sp>
        <p:nvSpPr>
          <p:cNvPr id="99" name="Ellipse 98"/>
          <p:cNvSpPr/>
          <p:nvPr/>
        </p:nvSpPr>
        <p:spPr bwMode="auto">
          <a:xfrm>
            <a:off x="5666059" y="5174339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94" name="Ellipse 93"/>
          <p:cNvSpPr/>
          <p:nvPr/>
        </p:nvSpPr>
        <p:spPr bwMode="auto">
          <a:xfrm>
            <a:off x="8386149" y="2509696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Chargés</a:t>
            </a:r>
            <a:r>
              <a:rPr kumimoji="0" lang="fr-FR" sz="9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 de mission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103" name="Ellipse 102"/>
          <p:cNvSpPr/>
          <p:nvPr/>
        </p:nvSpPr>
        <p:spPr bwMode="auto">
          <a:xfrm>
            <a:off x="8705886" y="3124857"/>
            <a:ext cx="360000" cy="360000"/>
          </a:xfrm>
          <a:prstGeom prst="ellipse">
            <a:avLst/>
          </a:prstGeom>
          <a:solidFill>
            <a:srgbClr val="009FEE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cxnSp>
        <p:nvCxnSpPr>
          <p:cNvPr id="124" name="Connecteur droit 123"/>
          <p:cNvCxnSpPr>
            <a:stCxn id="107" idx="3"/>
            <a:endCxn id="66" idx="2"/>
          </p:cNvCxnSpPr>
          <p:nvPr/>
        </p:nvCxnSpPr>
        <p:spPr bwMode="auto">
          <a:xfrm flipH="1">
            <a:off x="1791824" y="4079576"/>
            <a:ext cx="105442" cy="95730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7" name="Connecteur droit 126"/>
          <p:cNvCxnSpPr>
            <a:stCxn id="71" idx="6"/>
            <a:endCxn id="66" idx="2"/>
          </p:cNvCxnSpPr>
          <p:nvPr/>
        </p:nvCxnSpPr>
        <p:spPr bwMode="auto">
          <a:xfrm>
            <a:off x="962612" y="4359537"/>
            <a:ext cx="829212" cy="6773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Connecteur droit 129"/>
          <p:cNvCxnSpPr>
            <a:stCxn id="108" idx="5"/>
            <a:endCxn id="66" idx="2"/>
          </p:cNvCxnSpPr>
          <p:nvPr/>
        </p:nvCxnSpPr>
        <p:spPr bwMode="auto">
          <a:xfrm>
            <a:off x="1548833" y="4152566"/>
            <a:ext cx="242991" cy="88431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Connecteur droit 132"/>
          <p:cNvCxnSpPr>
            <a:stCxn id="73" idx="7"/>
            <a:endCxn id="66" idx="3"/>
          </p:cNvCxnSpPr>
          <p:nvPr/>
        </p:nvCxnSpPr>
        <p:spPr bwMode="auto">
          <a:xfrm flipV="1">
            <a:off x="1523882" y="5291435"/>
            <a:ext cx="373384" cy="8845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6" name="Connecteur droit 135"/>
          <p:cNvCxnSpPr>
            <a:stCxn id="75" idx="0"/>
            <a:endCxn id="66" idx="3"/>
          </p:cNvCxnSpPr>
          <p:nvPr/>
        </p:nvCxnSpPr>
        <p:spPr bwMode="auto">
          <a:xfrm flipH="1" flipV="1">
            <a:off x="1897266" y="5291435"/>
            <a:ext cx="258923" cy="8095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9" name="Connecteur droit 138"/>
          <p:cNvCxnSpPr>
            <a:stCxn id="76" idx="2"/>
            <a:endCxn id="66" idx="3"/>
          </p:cNvCxnSpPr>
          <p:nvPr/>
        </p:nvCxnSpPr>
        <p:spPr bwMode="auto">
          <a:xfrm flipH="1" flipV="1">
            <a:off x="1897266" y="5291435"/>
            <a:ext cx="556100" cy="53091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6" name="Connecteur droit 145"/>
          <p:cNvCxnSpPr>
            <a:stCxn id="77" idx="5"/>
            <a:endCxn id="67" idx="4"/>
          </p:cNvCxnSpPr>
          <p:nvPr/>
        </p:nvCxnSpPr>
        <p:spPr bwMode="auto">
          <a:xfrm flipV="1">
            <a:off x="4073569" y="6206851"/>
            <a:ext cx="609086" cy="40948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08A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9" name="Connecteur droit 148"/>
          <p:cNvCxnSpPr>
            <a:stCxn id="78" idx="3"/>
            <a:endCxn id="67" idx="5"/>
          </p:cNvCxnSpPr>
          <p:nvPr/>
        </p:nvCxnSpPr>
        <p:spPr bwMode="auto">
          <a:xfrm flipH="1">
            <a:off x="4937213" y="5951448"/>
            <a:ext cx="434687" cy="14996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08A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Connecteur droit 168"/>
          <p:cNvCxnSpPr>
            <a:stCxn id="86" idx="3"/>
            <a:endCxn id="69" idx="7"/>
          </p:cNvCxnSpPr>
          <p:nvPr/>
        </p:nvCxnSpPr>
        <p:spPr bwMode="auto">
          <a:xfrm flipH="1">
            <a:off x="7286002" y="2302522"/>
            <a:ext cx="1118019" cy="33954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2" name="Connecteur droit 171"/>
          <p:cNvCxnSpPr>
            <a:stCxn id="88" idx="2"/>
            <a:endCxn id="69" idx="5"/>
          </p:cNvCxnSpPr>
          <p:nvPr/>
        </p:nvCxnSpPr>
        <p:spPr bwMode="auto">
          <a:xfrm flipH="1" flipV="1">
            <a:off x="7286002" y="3151179"/>
            <a:ext cx="611319" cy="35372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8" name="Connecteur droit 177"/>
          <p:cNvCxnSpPr>
            <a:stCxn id="90" idx="0"/>
            <a:endCxn id="69" idx="5"/>
          </p:cNvCxnSpPr>
          <p:nvPr/>
        </p:nvCxnSpPr>
        <p:spPr bwMode="auto">
          <a:xfrm flipH="1" flipV="1">
            <a:off x="7286002" y="3151179"/>
            <a:ext cx="297278" cy="92191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1" name="Connecteur droit 180"/>
          <p:cNvCxnSpPr>
            <a:cxnSpLocks/>
            <a:stCxn id="48" idx="0"/>
            <a:endCxn id="69" idx="5"/>
          </p:cNvCxnSpPr>
          <p:nvPr/>
        </p:nvCxnSpPr>
        <p:spPr bwMode="auto">
          <a:xfrm flipV="1">
            <a:off x="6949459" y="3151179"/>
            <a:ext cx="336543" cy="41060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4" name="Connecteur droit 183"/>
          <p:cNvCxnSpPr>
            <a:stCxn id="94" idx="3"/>
            <a:endCxn id="69" idx="7"/>
          </p:cNvCxnSpPr>
          <p:nvPr/>
        </p:nvCxnSpPr>
        <p:spPr bwMode="auto">
          <a:xfrm flipH="1" flipV="1">
            <a:off x="7286002" y="2642063"/>
            <a:ext cx="1205589" cy="4821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Connecteur droit 81"/>
          <p:cNvCxnSpPr>
            <a:stCxn id="112" idx="5"/>
          </p:cNvCxnSpPr>
          <p:nvPr/>
        </p:nvCxnSpPr>
        <p:spPr bwMode="auto">
          <a:xfrm>
            <a:off x="2006557" y="1960864"/>
            <a:ext cx="633495" cy="102629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BB6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Connecteur droit 82"/>
          <p:cNvCxnSpPr>
            <a:stCxn id="119" idx="5"/>
          </p:cNvCxnSpPr>
          <p:nvPr/>
        </p:nvCxnSpPr>
        <p:spPr bwMode="auto">
          <a:xfrm>
            <a:off x="1219249" y="2344554"/>
            <a:ext cx="1420803" cy="63108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BB6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Rectangle à coins arrondis 90"/>
          <p:cNvSpPr/>
          <p:nvPr/>
        </p:nvSpPr>
        <p:spPr bwMode="auto">
          <a:xfrm>
            <a:off x="2619890" y="2973591"/>
            <a:ext cx="1332000" cy="576000"/>
          </a:xfrm>
          <a:prstGeom prst="roundRect">
            <a:avLst/>
          </a:prstGeom>
          <a:solidFill>
            <a:srgbClr val="FFFFFF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Conseil d’administration</a:t>
            </a:r>
          </a:p>
        </p:txBody>
      </p:sp>
      <p:cxnSp>
        <p:nvCxnSpPr>
          <p:cNvPr id="109" name="Connecteur droit 108"/>
          <p:cNvCxnSpPr>
            <a:cxnSpLocks/>
            <a:stCxn id="116" idx="6"/>
          </p:cNvCxnSpPr>
          <p:nvPr/>
        </p:nvCxnSpPr>
        <p:spPr bwMode="auto">
          <a:xfrm>
            <a:off x="2123758" y="2982982"/>
            <a:ext cx="527727" cy="2324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BB6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Ellipse 124"/>
          <p:cNvSpPr/>
          <p:nvPr/>
        </p:nvSpPr>
        <p:spPr bwMode="auto">
          <a:xfrm>
            <a:off x="2375660" y="1431345"/>
            <a:ext cx="720000" cy="7200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rgbClr val="007BB6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P. </a:t>
            </a:r>
            <a:r>
              <a:rPr lang="fr-FR" sz="900" b="1" dirty="0">
                <a:latin typeface="Akzidenz-Grotesk Std Light" panose="02000506040000020003" pitchFamily="2" charset="0"/>
              </a:rPr>
              <a:t>Paul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Aumônier général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126" name="Ellipse 125"/>
          <p:cNvSpPr/>
          <p:nvPr/>
        </p:nvSpPr>
        <p:spPr bwMode="auto">
          <a:xfrm>
            <a:off x="2895256" y="1287258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128" name="Ellipse 127"/>
          <p:cNvSpPr/>
          <p:nvPr/>
        </p:nvSpPr>
        <p:spPr bwMode="auto">
          <a:xfrm>
            <a:off x="3231890" y="1849369"/>
            <a:ext cx="720000" cy="720000"/>
          </a:xfrm>
          <a:prstGeom prst="ellipse">
            <a:avLst/>
          </a:prstGeom>
          <a:solidFill>
            <a:srgbClr val="007BB6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Nathalie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Appui à la direction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129" name="Connecteur droit 128"/>
          <p:cNvCxnSpPr>
            <a:stCxn id="128" idx="7"/>
            <a:endCxn id="59" idx="2"/>
          </p:cNvCxnSpPr>
          <p:nvPr/>
        </p:nvCxnSpPr>
        <p:spPr bwMode="auto">
          <a:xfrm>
            <a:off x="3846448" y="1954811"/>
            <a:ext cx="437193" cy="15145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7BB6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3" name="Connecteur droit 112"/>
          <p:cNvCxnSpPr>
            <a:stCxn id="6" idx="4"/>
            <a:endCxn id="121" idx="0"/>
          </p:cNvCxnSpPr>
          <p:nvPr/>
        </p:nvCxnSpPr>
        <p:spPr bwMode="auto">
          <a:xfrm>
            <a:off x="6078230" y="1999212"/>
            <a:ext cx="199168" cy="10705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" name="Ellipse 109"/>
          <p:cNvSpPr/>
          <p:nvPr/>
        </p:nvSpPr>
        <p:spPr bwMode="auto">
          <a:xfrm>
            <a:off x="6649864" y="1421014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Chargés</a:t>
            </a:r>
            <a:br>
              <a:rPr lang="fr-FR" sz="900" dirty="0">
                <a:latin typeface="Akzidenz-Grotesk Std Light" panose="02000506040000020003" pitchFamily="2" charset="0"/>
              </a:rPr>
            </a:br>
            <a:r>
              <a:rPr lang="fr-FR" sz="900" dirty="0">
                <a:latin typeface="Akzidenz-Grotesk Std Light" panose="02000506040000020003" pitchFamily="2" charset="0"/>
              </a:rPr>
              <a:t>de suivi VIR</a:t>
            </a:r>
          </a:p>
        </p:txBody>
      </p:sp>
      <p:sp>
        <p:nvSpPr>
          <p:cNvPr id="120" name="Ellipse 119"/>
          <p:cNvSpPr/>
          <p:nvPr/>
        </p:nvSpPr>
        <p:spPr bwMode="auto">
          <a:xfrm>
            <a:off x="7015555" y="1987845"/>
            <a:ext cx="360000" cy="360000"/>
          </a:xfrm>
          <a:prstGeom prst="ellipse">
            <a:avLst/>
          </a:prstGeom>
          <a:solidFill>
            <a:srgbClr val="009FEE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cxnSp>
        <p:nvCxnSpPr>
          <p:cNvPr id="98" name="Connecteur droit 97"/>
          <p:cNvCxnSpPr>
            <a:stCxn id="97" idx="7"/>
            <a:endCxn id="66" idx="3"/>
          </p:cNvCxnSpPr>
          <p:nvPr/>
        </p:nvCxnSpPr>
        <p:spPr bwMode="auto">
          <a:xfrm flipV="1">
            <a:off x="847497" y="5291435"/>
            <a:ext cx="1049769" cy="42848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Ellipse 96"/>
          <p:cNvSpPr/>
          <p:nvPr/>
        </p:nvSpPr>
        <p:spPr bwMode="auto">
          <a:xfrm>
            <a:off x="232939" y="5614474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Akzidenz-Grotesk Std Light" panose="02000506040000020003" pitchFamily="2" charset="0"/>
              </a:rPr>
              <a:t>Sr Pascale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Coordinatrice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régionale Sud</a:t>
            </a:r>
          </a:p>
        </p:txBody>
      </p:sp>
      <p:sp>
        <p:nvSpPr>
          <p:cNvPr id="106" name="Ellipse 105"/>
          <p:cNvSpPr/>
          <p:nvPr/>
        </p:nvSpPr>
        <p:spPr bwMode="auto">
          <a:xfrm>
            <a:off x="184103" y="4809166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err="1">
                <a:latin typeface="Akzidenz-Grotesk Std Light" panose="02000506040000020003" pitchFamily="2" charset="0"/>
              </a:rPr>
              <a:t>Maname</a:t>
            </a:r>
            <a:endParaRPr kumimoji="0" lang="fr-F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Stagiaire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111" name="Connecteur droit 110"/>
          <p:cNvCxnSpPr>
            <a:stCxn id="106" idx="7"/>
            <a:endCxn id="66" idx="2"/>
          </p:cNvCxnSpPr>
          <p:nvPr/>
        </p:nvCxnSpPr>
        <p:spPr bwMode="auto">
          <a:xfrm>
            <a:off x="798661" y="4914608"/>
            <a:ext cx="993163" cy="12226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E0126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Ellipse 120"/>
          <p:cNvSpPr/>
          <p:nvPr/>
        </p:nvSpPr>
        <p:spPr bwMode="auto">
          <a:xfrm>
            <a:off x="5917398" y="2106268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Guilhem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Volontariat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réciprocité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147" name="Connecteur droit 146"/>
          <p:cNvCxnSpPr>
            <a:stCxn id="93" idx="4"/>
            <a:endCxn id="69" idx="7"/>
          </p:cNvCxnSpPr>
          <p:nvPr/>
        </p:nvCxnSpPr>
        <p:spPr bwMode="auto">
          <a:xfrm flipH="1">
            <a:off x="7286002" y="2039802"/>
            <a:ext cx="701838" cy="60226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Ellipse 106"/>
          <p:cNvSpPr/>
          <p:nvPr/>
        </p:nvSpPr>
        <p:spPr bwMode="auto">
          <a:xfrm>
            <a:off x="1791824" y="3465018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Akzidenz-Grotesk Std Light" panose="02000506040000020003" pitchFamily="2" charset="0"/>
              </a:rPr>
              <a:t>Rémy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Co-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financement</a:t>
            </a:r>
          </a:p>
        </p:txBody>
      </p:sp>
      <p:sp>
        <p:nvSpPr>
          <p:cNvPr id="108" name="Ellipse 107"/>
          <p:cNvSpPr/>
          <p:nvPr/>
        </p:nvSpPr>
        <p:spPr bwMode="auto">
          <a:xfrm>
            <a:off x="934275" y="3538008"/>
            <a:ext cx="720000" cy="720000"/>
          </a:xfrm>
          <a:prstGeom prst="ellipse">
            <a:avLst/>
          </a:prstGeom>
          <a:solidFill>
            <a:srgbClr val="E012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>
                <a:latin typeface="Akzidenz-Grotesk Std Light" panose="02000506040000020003" pitchFamily="2" charset="0"/>
              </a:rPr>
              <a:t>Agnès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latin typeface="Akzidenz-Grotesk Std Light" panose="02000506040000020003" pitchFamily="2" charset="0"/>
              </a:rPr>
              <a:t>Communication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latin typeface="Akzidenz-Grotesk Std Light" panose="02000506040000020003" pitchFamily="2" charset="0"/>
              </a:rPr>
              <a:t>générale 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800" dirty="0">
                <a:latin typeface="Akzidenz-Grotesk Std Light" panose="02000506040000020003" pitchFamily="2" charset="0"/>
              </a:rPr>
              <a:t>éditoriale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4452118-3C70-2F0D-BC4B-F06D5382A47C}"/>
              </a:ext>
            </a:extLst>
          </p:cNvPr>
          <p:cNvSpPr/>
          <p:nvPr/>
        </p:nvSpPr>
        <p:spPr bwMode="auto">
          <a:xfrm>
            <a:off x="6392995" y="4664756"/>
            <a:ext cx="720000" cy="720000"/>
          </a:xfrm>
          <a:prstGeom prst="ellipse">
            <a:avLst/>
          </a:prstGeom>
          <a:solidFill>
            <a:srgbClr val="70AD47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Rémi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Directeur de service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634F094-F90B-D84B-B9A5-2668CC2882A8}"/>
              </a:ext>
            </a:extLst>
          </p:cNvPr>
          <p:cNvSpPr/>
          <p:nvPr/>
        </p:nvSpPr>
        <p:spPr bwMode="auto">
          <a:xfrm>
            <a:off x="6099584" y="5455971"/>
            <a:ext cx="720000" cy="720000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Sandra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Parcours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Candidats au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volontariat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983ED8EE-BB68-448F-8CCA-0681574EEE42}"/>
              </a:ext>
            </a:extLst>
          </p:cNvPr>
          <p:cNvSpPr/>
          <p:nvPr/>
        </p:nvSpPr>
        <p:spPr bwMode="auto">
          <a:xfrm>
            <a:off x="6878916" y="6054021"/>
            <a:ext cx="720000" cy="720000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Formateurs</a:t>
            </a:r>
            <a:b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</a:b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et</a:t>
            </a:r>
            <a:b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</a:b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formatrices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8EF64E17-0182-1E61-EF98-ED6C6679C077}"/>
              </a:ext>
            </a:extLst>
          </p:cNvPr>
          <p:cNvSpPr/>
          <p:nvPr/>
        </p:nvSpPr>
        <p:spPr bwMode="auto">
          <a:xfrm>
            <a:off x="6558466" y="6283027"/>
            <a:ext cx="360000" cy="360000"/>
          </a:xfrm>
          <a:prstGeom prst="ellipse">
            <a:avLst/>
          </a:prstGeom>
          <a:solidFill>
            <a:srgbClr val="009FEE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346DEDA-7935-9301-2146-995E3A511BBA}"/>
              </a:ext>
            </a:extLst>
          </p:cNvPr>
          <p:cNvSpPr/>
          <p:nvPr/>
        </p:nvSpPr>
        <p:spPr bwMode="auto">
          <a:xfrm>
            <a:off x="7727553" y="5719916"/>
            <a:ext cx="720000" cy="720000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Bénévoles</a:t>
            </a:r>
            <a:b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</a:b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siège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3F751DE-FE85-9E92-9590-A5E975669640}"/>
              </a:ext>
            </a:extLst>
          </p:cNvPr>
          <p:cNvSpPr/>
          <p:nvPr/>
        </p:nvSpPr>
        <p:spPr bwMode="auto">
          <a:xfrm>
            <a:off x="8267553" y="6112005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9E02DE4D-B36B-43CE-38C1-28FEEE7CB753}"/>
              </a:ext>
            </a:extLst>
          </p:cNvPr>
          <p:cNvCxnSpPr>
            <a:stCxn id="5" idx="7"/>
            <a:endCxn id="3" idx="5"/>
          </p:cNvCxnSpPr>
          <p:nvPr/>
        </p:nvCxnSpPr>
        <p:spPr bwMode="auto">
          <a:xfrm flipV="1">
            <a:off x="6714142" y="5279314"/>
            <a:ext cx="293411" cy="28209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6B78AEE0-4D4E-A659-3B21-35F08756C231}"/>
              </a:ext>
            </a:extLst>
          </p:cNvPr>
          <p:cNvCxnSpPr>
            <a:stCxn id="12" idx="0"/>
            <a:endCxn id="3" idx="5"/>
          </p:cNvCxnSpPr>
          <p:nvPr/>
        </p:nvCxnSpPr>
        <p:spPr bwMode="auto">
          <a:xfrm flipH="1" flipV="1">
            <a:off x="7007553" y="5279314"/>
            <a:ext cx="231363" cy="77470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0050E8E-8D16-4117-9881-05A85514C33F}"/>
              </a:ext>
            </a:extLst>
          </p:cNvPr>
          <p:cNvCxnSpPr>
            <a:stCxn id="17" idx="1"/>
            <a:endCxn id="3" idx="5"/>
          </p:cNvCxnSpPr>
          <p:nvPr/>
        </p:nvCxnSpPr>
        <p:spPr bwMode="auto">
          <a:xfrm flipH="1" flipV="1">
            <a:off x="7007553" y="5279314"/>
            <a:ext cx="825442" cy="5460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E3B7B283-B329-C324-D21A-BEE770C5808C}"/>
              </a:ext>
            </a:extLst>
          </p:cNvPr>
          <p:cNvSpPr/>
          <p:nvPr/>
        </p:nvSpPr>
        <p:spPr bwMode="auto">
          <a:xfrm>
            <a:off x="7938579" y="4966259"/>
            <a:ext cx="720000" cy="720000"/>
          </a:xfrm>
          <a:prstGeom prst="ellipse">
            <a:avLst/>
          </a:prstGeom>
          <a:solidFill>
            <a:schemeClr val="accent6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Catherine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Formation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05C3E1D-E7C3-6D7A-002E-BF3C0EA8F793}"/>
              </a:ext>
            </a:extLst>
          </p:cNvPr>
          <p:cNvCxnSpPr>
            <a:stCxn id="24" idx="2"/>
            <a:endCxn id="3" idx="5"/>
          </p:cNvCxnSpPr>
          <p:nvPr/>
        </p:nvCxnSpPr>
        <p:spPr bwMode="auto">
          <a:xfrm flipH="1" flipV="1">
            <a:off x="7007553" y="5279314"/>
            <a:ext cx="931026" cy="4694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84BB8B04-6DA7-1277-1911-1C241A70E6B0}"/>
              </a:ext>
            </a:extLst>
          </p:cNvPr>
          <p:cNvSpPr/>
          <p:nvPr/>
        </p:nvSpPr>
        <p:spPr bwMode="auto">
          <a:xfrm>
            <a:off x="6589459" y="3561786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Bénévoles</a:t>
            </a:r>
            <a:b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</a:br>
            <a:r>
              <a:rPr kumimoji="0" 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siège</a:t>
            </a:r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FAD98B65-DCC2-136F-09B6-804FE107F199}"/>
              </a:ext>
            </a:extLst>
          </p:cNvPr>
          <p:cNvSpPr/>
          <p:nvPr/>
        </p:nvSpPr>
        <p:spPr bwMode="auto">
          <a:xfrm>
            <a:off x="6297873" y="3717507"/>
            <a:ext cx="360000" cy="360000"/>
          </a:xfrm>
          <a:prstGeom prst="ellipse">
            <a:avLst/>
          </a:prstGeom>
          <a:solidFill>
            <a:srgbClr val="009FE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arrington" panose="04040505050A02020702" pitchFamily="82" charset="0"/>
              </a:rPr>
              <a:t>B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7928B0D2-1C79-8EF6-D9DC-CAFA4F46BD3C}"/>
              </a:ext>
            </a:extLst>
          </p:cNvPr>
          <p:cNvGrpSpPr/>
          <p:nvPr/>
        </p:nvGrpSpPr>
        <p:grpSpPr>
          <a:xfrm>
            <a:off x="3459011" y="2725833"/>
            <a:ext cx="2369981" cy="2369981"/>
            <a:chOff x="3314356" y="2857808"/>
            <a:chExt cx="2369981" cy="2369981"/>
          </a:xfrm>
        </p:grpSpPr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56B0FEC8-DF82-6B3D-6270-6A6A07941FF9}"/>
                </a:ext>
              </a:extLst>
            </p:cNvPr>
            <p:cNvSpPr/>
            <p:nvPr/>
          </p:nvSpPr>
          <p:spPr bwMode="auto">
            <a:xfrm>
              <a:off x="3314356" y="2857808"/>
              <a:ext cx="2369981" cy="2369981"/>
            </a:xfrm>
            <a:prstGeom prst="ellipse">
              <a:avLst/>
            </a:prstGeom>
            <a:solidFill>
              <a:srgbClr val="007BB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46" name="Picture 3" descr="Z:\Dpt COM dvpt RESSOURCES\Communication\Salons\LaDCC_Volontariat_Logo_Sans-Baseline_1000px.png">
              <a:extLst>
                <a:ext uri="{FF2B5EF4-FFF2-40B4-BE49-F238E27FC236}">
                  <a16:creationId xmlns:a16="http://schemas.microsoft.com/office/drawing/2014/main" id="{0027DA61-F87F-3B67-EF3D-8C1D698CFD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98" t="18625" r="61053" b="12295"/>
            <a:stretch/>
          </p:blipFill>
          <p:spPr bwMode="auto">
            <a:xfrm>
              <a:off x="3468843" y="3001671"/>
              <a:ext cx="2061007" cy="2082255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tangle à coins arrondis 6">
            <a:extLst>
              <a:ext uri="{FF2B5EF4-FFF2-40B4-BE49-F238E27FC236}">
                <a16:creationId xmlns:a16="http://schemas.microsoft.com/office/drawing/2014/main" id="{E5EE2185-959E-C880-113D-359016D01B15}"/>
              </a:ext>
            </a:extLst>
          </p:cNvPr>
          <p:cNvSpPr/>
          <p:nvPr/>
        </p:nvSpPr>
        <p:spPr bwMode="auto">
          <a:xfrm>
            <a:off x="5336110" y="2883591"/>
            <a:ext cx="1404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ABB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Relations Partenaires Volontaires</a:t>
            </a:r>
          </a:p>
        </p:txBody>
      </p:sp>
      <p:sp>
        <p:nvSpPr>
          <p:cNvPr id="31" name="Rectangle à coins arrondis 5">
            <a:extLst>
              <a:ext uri="{FF2B5EF4-FFF2-40B4-BE49-F238E27FC236}">
                <a16:creationId xmlns:a16="http://schemas.microsoft.com/office/drawing/2014/main" id="{AAEE6895-B588-3AFE-A825-8FE87F1FCF24}"/>
              </a:ext>
            </a:extLst>
          </p:cNvPr>
          <p:cNvSpPr/>
          <p:nvPr/>
        </p:nvSpPr>
        <p:spPr bwMode="auto">
          <a:xfrm>
            <a:off x="4014000" y="4833455"/>
            <a:ext cx="1260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08A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</a:t>
            </a:r>
            <a:r>
              <a:rPr kumimoji="0" lang="fr-FR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Administration Finances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5" name="Rectangle à coins arrondis 7">
            <a:extLst>
              <a:ext uri="{FF2B5EF4-FFF2-40B4-BE49-F238E27FC236}">
                <a16:creationId xmlns:a16="http://schemas.microsoft.com/office/drawing/2014/main" id="{D0FD6D9A-A159-DD8F-5D9E-130781748524}"/>
              </a:ext>
            </a:extLst>
          </p:cNvPr>
          <p:cNvSpPr/>
          <p:nvPr/>
        </p:nvSpPr>
        <p:spPr bwMode="auto">
          <a:xfrm>
            <a:off x="5336110" y="4187099"/>
            <a:ext cx="1260000" cy="75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Recrutement et Formation</a:t>
            </a:r>
          </a:p>
        </p:txBody>
      </p:sp>
      <p:sp>
        <p:nvSpPr>
          <p:cNvPr id="36" name="Rectangle à coins arrondis 8">
            <a:extLst>
              <a:ext uri="{FF2B5EF4-FFF2-40B4-BE49-F238E27FC236}">
                <a16:creationId xmlns:a16="http://schemas.microsoft.com/office/drawing/2014/main" id="{764F44C1-1390-4564-AB59-25BD018BA6EB}"/>
              </a:ext>
            </a:extLst>
          </p:cNvPr>
          <p:cNvSpPr/>
          <p:nvPr/>
        </p:nvSpPr>
        <p:spPr bwMode="auto">
          <a:xfrm>
            <a:off x="2403890" y="4056054"/>
            <a:ext cx="1548000" cy="1008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E012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Service Communication et développement des ressources</a:t>
            </a:r>
          </a:p>
        </p:txBody>
      </p:sp>
      <p:sp>
        <p:nvSpPr>
          <p:cNvPr id="42" name="Rectangle à coins arrondis 3">
            <a:extLst>
              <a:ext uri="{FF2B5EF4-FFF2-40B4-BE49-F238E27FC236}">
                <a16:creationId xmlns:a16="http://schemas.microsoft.com/office/drawing/2014/main" id="{38406B20-A674-CDBA-172B-93ABAD16EA48}"/>
              </a:ext>
            </a:extLst>
          </p:cNvPr>
          <p:cNvSpPr/>
          <p:nvPr/>
        </p:nvSpPr>
        <p:spPr bwMode="auto">
          <a:xfrm>
            <a:off x="4176000" y="2327474"/>
            <a:ext cx="936000" cy="5760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007BB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Délégué Général</a:t>
            </a:r>
          </a:p>
        </p:txBody>
      </p:sp>
      <p:sp>
        <p:nvSpPr>
          <p:cNvPr id="44" name="Rectangle à coins arrondis 91">
            <a:extLst>
              <a:ext uri="{FF2B5EF4-FFF2-40B4-BE49-F238E27FC236}">
                <a16:creationId xmlns:a16="http://schemas.microsoft.com/office/drawing/2014/main" id="{51909A52-719A-9115-7C89-B9C267F271C4}"/>
              </a:ext>
            </a:extLst>
          </p:cNvPr>
          <p:cNvSpPr/>
          <p:nvPr/>
        </p:nvSpPr>
        <p:spPr bwMode="auto">
          <a:xfrm>
            <a:off x="2619890" y="2973591"/>
            <a:ext cx="1332000" cy="576000"/>
          </a:xfrm>
          <a:prstGeom prst="roundRect">
            <a:avLst/>
          </a:prstGeom>
          <a:solidFill>
            <a:srgbClr val="007BB6">
              <a:alpha val="6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Conseil d’administration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3DD5499-41FC-AA5C-3F74-2920BE5B415E}"/>
              </a:ext>
            </a:extLst>
          </p:cNvPr>
          <p:cNvSpPr/>
          <p:nvPr/>
        </p:nvSpPr>
        <p:spPr bwMode="auto">
          <a:xfrm>
            <a:off x="4870408" y="6122772"/>
            <a:ext cx="720000" cy="720000"/>
          </a:xfrm>
          <a:prstGeom prst="ellipse">
            <a:avLst/>
          </a:prstGeom>
          <a:solidFill>
            <a:srgbClr val="F08A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Chris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Alternant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E2EC51E-F1DC-CECC-8CE2-5991739C287B}"/>
              </a:ext>
            </a:extLst>
          </p:cNvPr>
          <p:cNvCxnSpPr>
            <a:stCxn id="4" idx="2"/>
            <a:endCxn id="67" idx="4"/>
          </p:cNvCxnSpPr>
          <p:nvPr/>
        </p:nvCxnSpPr>
        <p:spPr bwMode="auto">
          <a:xfrm flipH="1" flipV="1">
            <a:off x="4682655" y="6206851"/>
            <a:ext cx="187753" cy="27592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08A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A6067FA0-06B6-C546-4111-0FDBC8AFFEAD}"/>
              </a:ext>
            </a:extLst>
          </p:cNvPr>
          <p:cNvSpPr/>
          <p:nvPr/>
        </p:nvSpPr>
        <p:spPr bwMode="auto">
          <a:xfrm>
            <a:off x="8016084" y="4032777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Priya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dirty="0">
                <a:latin typeface="Akzidenz-Grotesk Std Light" panose="02000506040000020003" pitchFamily="2" charset="0"/>
              </a:rPr>
              <a:t>VSI-R</a:t>
            </a:r>
            <a:endParaRPr kumimoji="0" lang="fr-FR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A882D378-D3A8-7272-00AE-EEE8D05E3DDF}"/>
              </a:ext>
            </a:extLst>
          </p:cNvPr>
          <p:cNvCxnSpPr>
            <a:stCxn id="26" idx="1"/>
            <a:endCxn id="69" idx="5"/>
          </p:cNvCxnSpPr>
          <p:nvPr/>
        </p:nvCxnSpPr>
        <p:spPr bwMode="auto">
          <a:xfrm flipH="1" flipV="1">
            <a:off x="7286002" y="3151179"/>
            <a:ext cx="835524" cy="9870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0F2628DA-34CB-A2F3-203C-B06AE742EC6E}"/>
              </a:ext>
            </a:extLst>
          </p:cNvPr>
          <p:cNvSpPr/>
          <p:nvPr/>
        </p:nvSpPr>
        <p:spPr bwMode="auto">
          <a:xfrm>
            <a:off x="5718230" y="1279212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Florian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latin typeface="Akzidenz-Grotesk Std Light" panose="02000506040000020003" pitchFamily="2" charset="0"/>
              </a:rPr>
              <a:t>Appui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latin typeface="Akzidenz-Grotesk Std Light" panose="02000506040000020003" pitchFamily="2" charset="0"/>
              </a:rPr>
              <a:t>à l’ECSI et au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latin typeface="Akzidenz-Grotesk Std Light" panose="02000506040000020003" pitchFamily="2" charset="0"/>
              </a:rPr>
              <a:t>Volontariat 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dirty="0">
                <a:latin typeface="Akzidenz-Grotesk Std Light" panose="02000506040000020003" pitchFamily="2" charset="0"/>
              </a:rPr>
              <a:t>réciprocité</a:t>
            </a:r>
            <a:endParaRPr kumimoji="0" lang="fr-FR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166" name="Connecteur droit 165">
            <a:extLst>
              <a:ext uri="{FF2B5EF4-FFF2-40B4-BE49-F238E27FC236}">
                <a16:creationId xmlns:a16="http://schemas.microsoft.com/office/drawing/2014/main" id="{4228EB3F-EB07-18CF-2865-9CA7D04D3CC8}"/>
              </a:ext>
            </a:extLst>
          </p:cNvPr>
          <p:cNvCxnSpPr>
            <a:stCxn id="121" idx="6"/>
            <a:endCxn id="69" idx="1"/>
          </p:cNvCxnSpPr>
          <p:nvPr/>
        </p:nvCxnSpPr>
        <p:spPr bwMode="auto">
          <a:xfrm>
            <a:off x="6637398" y="2466268"/>
            <a:ext cx="139488" cy="17579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" name="Connecteur droit 173"/>
          <p:cNvCxnSpPr>
            <a:stCxn id="110" idx="2"/>
            <a:endCxn id="121" idx="0"/>
          </p:cNvCxnSpPr>
          <p:nvPr/>
        </p:nvCxnSpPr>
        <p:spPr bwMode="auto">
          <a:xfrm flipH="1">
            <a:off x="6277398" y="1781014"/>
            <a:ext cx="372466" cy="32525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" name="Rectangle 91"/>
          <p:cNvSpPr/>
          <p:nvPr/>
        </p:nvSpPr>
        <p:spPr>
          <a:xfrm>
            <a:off x="1391941" y="1509632"/>
            <a:ext cx="73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b="1" dirty="0" err="1">
                <a:latin typeface="Akzidenz-Grotesk Std Light" panose="02000506040000020003" pitchFamily="2" charset="0"/>
              </a:rPr>
              <a:t>Manuèle</a:t>
            </a:r>
            <a:endParaRPr lang="fr-FR" sz="900" b="1" dirty="0">
              <a:latin typeface="Akzidenz-Grotesk Std Light" panose="02000506040000020003" pitchFamily="2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900" dirty="0">
                <a:latin typeface="Akzidenz-Grotesk Std Light" panose="02000506040000020003" pitchFamily="2" charset="0"/>
              </a:rPr>
              <a:t>Présidente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0F2628DA-34CB-A2F3-203C-B06AE742EC6E}"/>
              </a:ext>
            </a:extLst>
          </p:cNvPr>
          <p:cNvSpPr/>
          <p:nvPr/>
        </p:nvSpPr>
        <p:spPr bwMode="auto">
          <a:xfrm>
            <a:off x="5105945" y="1770650"/>
            <a:ext cx="720000" cy="720000"/>
          </a:xfrm>
          <a:prstGeom prst="ellipse">
            <a:avLst/>
          </a:prstGeom>
          <a:solidFill>
            <a:srgbClr val="FABB0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kzidenz-Grotesk Std Light" panose="02000506040000020003" pitchFamily="2" charset="0"/>
              </a:rPr>
              <a:t>Nicolas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 smtClean="0">
                <a:latin typeface="Akzidenz-Grotesk Std Light" panose="02000506040000020003" pitchFamily="2" charset="0"/>
              </a:rPr>
              <a:t>Stagiaire</a:t>
            </a:r>
            <a:endParaRPr kumimoji="0" lang="fr-FR" sz="7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kzidenz-Grotesk Std Light" panose="02000506040000020003" pitchFamily="2" charset="0"/>
            </a:endParaRPr>
          </a:p>
        </p:txBody>
      </p:sp>
      <p:cxnSp>
        <p:nvCxnSpPr>
          <p:cNvPr id="101" name="Connecteur droit 100"/>
          <p:cNvCxnSpPr>
            <a:stCxn id="100" idx="6"/>
            <a:endCxn id="121" idx="0"/>
          </p:cNvCxnSpPr>
          <p:nvPr/>
        </p:nvCxnSpPr>
        <p:spPr bwMode="auto">
          <a:xfrm flipV="1">
            <a:off x="5825945" y="2106268"/>
            <a:ext cx="451453" cy="2438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ABB00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59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4" grpId="0" animBg="1"/>
      <p:bldP spid="116" grpId="0" animBg="1"/>
      <p:bldP spid="117" grpId="0" animBg="1"/>
      <p:bldP spid="119" grpId="0" animBg="1"/>
      <p:bldP spid="122" grpId="0" animBg="1"/>
      <p:bldP spid="59" grpId="0" animBg="1"/>
      <p:bldP spid="66" grpId="0" animBg="1"/>
      <p:bldP spid="67" grpId="0" animBg="1"/>
      <p:bldP spid="71" grpId="0" animBg="1"/>
      <p:bldP spid="73" grpId="0" animBg="1"/>
      <p:bldP spid="77" grpId="0" animBg="1"/>
      <p:bldP spid="75" grpId="0" animBg="1"/>
      <p:bldP spid="95" grpId="0" animBg="1"/>
      <p:bldP spid="76" grpId="0" animBg="1"/>
      <p:bldP spid="96" grpId="0" animBg="1"/>
      <p:bldP spid="78" grpId="0" animBg="1"/>
      <p:bldP spid="99" grpId="0" animBg="1"/>
      <p:bldP spid="125" grpId="0" animBg="1"/>
      <p:bldP spid="126" grpId="0" animBg="1"/>
      <p:bldP spid="128" grpId="0" animBg="1"/>
      <p:bldP spid="97" grpId="0" animBg="1"/>
      <p:bldP spid="106" grpId="0" animBg="1"/>
      <p:bldP spid="107" grpId="0" animBg="1"/>
      <p:bldP spid="108" grpId="0" animBg="1"/>
      <p:bldP spid="3" grpId="0" animBg="1"/>
      <p:bldP spid="5" grpId="0" animBg="1"/>
      <p:bldP spid="12" grpId="0" animBg="1"/>
      <p:bldP spid="13" grpId="0" animBg="1"/>
      <p:bldP spid="17" grpId="0" animBg="1"/>
      <p:bldP spid="19" grpId="0" animBg="1"/>
      <p:bldP spid="24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Soirée d’accueil en groupe</a:t>
            </a:r>
            <a:br>
              <a:rPr lang="fr-FR" b="1" dirty="0"/>
            </a:br>
            <a:r>
              <a:rPr lang="fr-FR" dirty="0"/>
              <a:t>Stage Partir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17928772"/>
      </p:ext>
    </p:extLst>
  </p:cSld>
  <p:clrMapOvr>
    <a:masterClrMapping/>
  </p:clrMapOvr>
</p:sld>
</file>

<file path=ppt/theme/theme1.xml><?xml version="1.0" encoding="utf-8"?>
<a:theme xmlns:a="http://schemas.openxmlformats.org/drawingml/2006/main" name="Titre général de la présentation DCC">
  <a:themeElements>
    <a:clrScheme name="Personnalisé DCC">
      <a:dk1>
        <a:srgbClr val="007BB6"/>
      </a:dk1>
      <a:lt1>
        <a:srgbClr val="FFFFFF"/>
      </a:lt1>
      <a:dk2>
        <a:srgbClr val="FFFFFF"/>
      </a:dk2>
      <a:lt2>
        <a:srgbClr val="A0BADA"/>
      </a:lt2>
      <a:accent1>
        <a:srgbClr val="144979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nalisé 1">
      <a:majorFont>
        <a:latin typeface="Dosis"/>
        <a:ea typeface=""/>
        <a:cs typeface=""/>
      </a:majorFont>
      <a:minorFont>
        <a:latin typeface="Akzidenz-Grotesk St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/>
      <a:bodyPr vert="horz" lIns="91440" tIns="45720" rIns="91440" bIns="45720" rtlCol="0" anchor="b">
        <a:normAutofit/>
      </a:bodyPr>
      <a:lstStyle>
        <a:defPPr>
          <a:defRPr sz="3200" kern="0" dirty="0" smtClean="0">
            <a:latin typeface="+mn-lt"/>
          </a:defRPr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 DCC" id="{4785BDC1-6FE2-412A-9B5D-15981E666265}" vid="{249B9FF7-54E3-4BBF-937D-6DED3815FD2B}"/>
    </a:ext>
  </a:extLst>
</a:theme>
</file>

<file path=ppt/theme/theme2.xml><?xml version="1.0" encoding="utf-8"?>
<a:theme xmlns:a="http://schemas.openxmlformats.org/drawingml/2006/main" name="Slide intérieu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Dosis"/>
        <a:ea typeface=""/>
        <a:cs typeface=""/>
      </a:majorFont>
      <a:minorFont>
        <a:latin typeface="Akzidenz-Grotesk St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 DCC" id="{4785BDC1-6FE2-412A-9B5D-15981E666265}" vid="{F89EC957-DFBD-46CD-95B8-2F04CC523CBB}"/>
    </a:ext>
  </a:extLst>
</a:theme>
</file>

<file path=ppt/theme/theme3.xml><?xml version="1.0" encoding="utf-8"?>
<a:theme xmlns:a="http://schemas.openxmlformats.org/drawingml/2006/main" name="1_Slide intérieu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1">
      <a:majorFont>
        <a:latin typeface="Dosis"/>
        <a:ea typeface=""/>
        <a:cs typeface=""/>
      </a:majorFont>
      <a:minorFont>
        <a:latin typeface="Akzidenz-Grotesk Std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ésentation DCC" id="{4785BDC1-6FE2-412A-9B5D-15981E666265}" vid="{F89EC957-DFBD-46CD-95B8-2F04CC523CBB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DCC</Template>
  <TotalTime>10550</TotalTime>
  <Words>874</Words>
  <Application>Microsoft Office PowerPoint</Application>
  <PresentationFormat>Affichage à l'écran (4:3)</PresentationFormat>
  <Paragraphs>268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5" baseType="lpstr">
      <vt:lpstr>Akzidenz-Grotesk Std Light</vt:lpstr>
      <vt:lpstr>Akzidenz-Grotesk Std Regular</vt:lpstr>
      <vt:lpstr>Arial</vt:lpstr>
      <vt:lpstr>Calibri</vt:lpstr>
      <vt:lpstr>Courier New</vt:lpstr>
      <vt:lpstr>Dosis</vt:lpstr>
      <vt:lpstr>Harrington</vt:lpstr>
      <vt:lpstr>Wingdings</vt:lpstr>
      <vt:lpstr>Titre général de la présentation DCC</vt:lpstr>
      <vt:lpstr>Slide intérieur</vt:lpstr>
      <vt:lpstr>1_Slide intérieur</vt:lpstr>
      <vt:lpstr>Soirée d’accueil en groupe Stage Partir</vt:lpstr>
      <vt:lpstr>Organisation de la DCC</vt:lpstr>
      <vt:lpstr>Organisation de la DCC</vt:lpstr>
      <vt:lpstr>Organisation de la DCC</vt:lpstr>
      <vt:lpstr>Organisation de la DCC</vt:lpstr>
      <vt:lpstr>Organisation de la DCC</vt:lpstr>
      <vt:lpstr>Organisation de la DCC</vt:lpstr>
      <vt:lpstr>Organisation de la DCC</vt:lpstr>
      <vt:lpstr>Soirée d’accueil en groupe Stage Partir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Soirée d’accueil en groupe Stage Partir</vt:lpstr>
    </vt:vector>
  </TitlesOfParts>
  <Company>Delegation Catholique pour la Cooperation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Magnan</dc:creator>
  <cp:lastModifiedBy>Rémi Grégoire</cp:lastModifiedBy>
  <cp:revision>124</cp:revision>
  <cp:lastPrinted>2024-06-17T12:49:18Z</cp:lastPrinted>
  <dcterms:created xsi:type="dcterms:W3CDTF">2020-05-12T19:25:28Z</dcterms:created>
  <dcterms:modified xsi:type="dcterms:W3CDTF">2025-06-20T07:38:58Z</dcterms:modified>
</cp:coreProperties>
</file>