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6" r:id="rId2"/>
  </p:sldMasterIdLst>
  <p:notesMasterIdLst>
    <p:notesMasterId r:id="rId16"/>
  </p:notesMasterIdLst>
  <p:handoutMasterIdLst>
    <p:handoutMasterId r:id="rId17"/>
  </p:handoutMasterIdLst>
  <p:sldIdLst>
    <p:sldId id="256" r:id="rId3"/>
    <p:sldId id="308" r:id="rId4"/>
    <p:sldId id="295" r:id="rId5"/>
    <p:sldId id="296" r:id="rId6"/>
    <p:sldId id="297" r:id="rId7"/>
    <p:sldId id="310" r:id="rId8"/>
    <p:sldId id="289" r:id="rId9"/>
    <p:sldId id="309" r:id="rId10"/>
    <p:sldId id="311" r:id="rId11"/>
    <p:sldId id="312" r:id="rId12"/>
    <p:sldId id="313" r:id="rId13"/>
    <p:sldId id="314" r:id="rId14"/>
    <p:sldId id="302" r:id="rId15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BB6"/>
    <a:srgbClr val="F08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5647" autoAdjust="0"/>
  </p:normalViewPr>
  <p:slideViewPr>
    <p:cSldViewPr snapToGrid="0">
      <p:cViewPr varScale="1">
        <p:scale>
          <a:sx n="95" d="100"/>
          <a:sy n="95" d="100"/>
        </p:scale>
        <p:origin x="1260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DD17D-0BAA-4109-B3D9-AD573F4571DF}" type="datetimeFigureOut">
              <a:rPr lang="fr-FR" smtClean="0"/>
              <a:t>11/12/2024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69560-DD38-4C04-B0B8-10763D645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218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C7F6B5-491B-4D3A-B741-7C70F325B698}" type="datetimeFigureOut">
              <a:rPr lang="fr-FR" smtClean="0"/>
              <a:t>11/12/2024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852ED-8D03-4E6C-B197-4EED38AC51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1572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852ED-8D03-4E6C-B197-4EED38AC516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4863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852ED-8D03-4E6C-B197-4EED38AC516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059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 vérifier de ton côté,</a:t>
            </a:r>
            <a:r>
              <a:rPr lang="fr-FR" baseline="0" dirty="0"/>
              <a:t> merci !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852ED-8D03-4E6C-B197-4EED38AC516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0806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69345" lvl="1" indent="-342900" eaLnBrk="1" hangingPunct="1">
              <a:buFont typeface="Arial" panose="020B0604020202020204" pitchFamily="34" charset="0"/>
              <a:buChar char="•"/>
            </a:pPr>
            <a:endParaRPr lang="fr-FR" altLang="fr-FR" sz="2800" dirty="0">
              <a:latin typeface="Akzidenz-Grotesk Std Regular" panose="02000503030000020003" pitchFamily="2" charset="0"/>
              <a:ea typeface="MS PGothic" panose="020B0600070205080204" pitchFamily="34" charset="-128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852ED-8D03-4E6C-B197-4EED38AC516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7696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852ED-8D03-4E6C-B197-4EED38AC516B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8741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852ED-8D03-4E6C-B197-4EED38AC516B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874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505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intérieur - titre &amp; sous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34" y="2416998"/>
            <a:ext cx="7772331" cy="1166461"/>
          </a:xfrm>
          <a:prstGeom prst="rect">
            <a:avLst/>
          </a:prstGeom>
        </p:spPr>
        <p:txBody>
          <a:bodyPr/>
          <a:lstStyle>
            <a:lvl1pPr>
              <a:defRPr sz="6600">
                <a:latin typeface="Dosis" panose="02010503020202060003" pitchFamily="50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67" y="3713782"/>
            <a:ext cx="6400664" cy="1751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4"/>
                </a:solidFill>
                <a:latin typeface="Akzidenz-Grotesk Std Light" panose="02000506040000020003" pitchFamily="2" charset="0"/>
              </a:defRPr>
            </a:lvl1pPr>
            <a:lvl2pPr marL="391135" indent="0" algn="ctr">
              <a:buNone/>
              <a:defRPr/>
            </a:lvl2pPr>
            <a:lvl3pPr marL="782269" indent="0" algn="ctr">
              <a:buNone/>
              <a:defRPr/>
            </a:lvl3pPr>
            <a:lvl4pPr marL="1173404" indent="0" algn="ctr">
              <a:buNone/>
              <a:defRPr/>
            </a:lvl4pPr>
            <a:lvl5pPr marL="1564538" indent="0" algn="ctr">
              <a:buNone/>
              <a:defRPr/>
            </a:lvl5pPr>
            <a:lvl6pPr marL="1955673" indent="0" algn="ctr">
              <a:buNone/>
              <a:defRPr/>
            </a:lvl6pPr>
            <a:lvl7pPr marL="2346808" indent="0" algn="ctr">
              <a:buNone/>
              <a:defRPr/>
            </a:lvl7pPr>
            <a:lvl8pPr marL="2737942" indent="0" algn="ctr">
              <a:buNone/>
              <a:defRPr/>
            </a:lvl8pPr>
            <a:lvl9pPr marL="3129077" indent="0" algn="ctr">
              <a:buNone/>
              <a:defRPr/>
            </a:lvl9pPr>
          </a:lstStyle>
          <a:p>
            <a:r>
              <a:rPr lang="fr-FR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26809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intérieur - titre &amp;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676" y="1600776"/>
            <a:ext cx="822864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800">
                <a:solidFill>
                  <a:srgbClr val="F08A00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	Deuxième niveau</a:t>
            </a:r>
          </a:p>
          <a:p>
            <a:pPr lvl="3"/>
            <a:r>
              <a:rPr lang="fr-FR" dirty="0"/>
              <a:t>Troisième niveau</a:t>
            </a:r>
          </a:p>
          <a:p>
            <a:pPr lvl="4"/>
            <a:r>
              <a:rPr lang="fr-FR" dirty="0"/>
              <a:t>Quatrième niveau</a:t>
            </a:r>
          </a:p>
          <a:p>
            <a:pPr lvl="5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70752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contenu &amp; image à dro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676" y="1600776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	Deuxième niveau</a:t>
            </a:r>
          </a:p>
          <a:p>
            <a:pPr lvl="3"/>
            <a:r>
              <a:rPr lang="fr-FR" dirty="0"/>
              <a:t>Troisième niveau</a:t>
            </a:r>
          </a:p>
          <a:p>
            <a:pPr lvl="4"/>
            <a:r>
              <a:rPr lang="fr-FR" dirty="0"/>
              <a:t>Quatrième niveau</a:t>
            </a:r>
          </a:p>
          <a:p>
            <a:pPr lvl="5"/>
            <a:r>
              <a:rPr lang="fr-FR" dirty="0"/>
              <a:t>Cinquième niveau</a:t>
            </a:r>
          </a:p>
        </p:txBody>
      </p:sp>
      <p:sp>
        <p:nvSpPr>
          <p:cNvPr id="6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92305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contenu &amp; image à gau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703806" y="1609014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	Deuxième niveau</a:t>
            </a:r>
          </a:p>
          <a:p>
            <a:pPr lvl="3"/>
            <a:r>
              <a:rPr lang="fr-FR" dirty="0"/>
              <a:t>Troisième niveau</a:t>
            </a:r>
          </a:p>
          <a:p>
            <a:pPr lvl="4"/>
            <a:r>
              <a:rPr lang="fr-FR" dirty="0"/>
              <a:t>Quatrième niveau</a:t>
            </a:r>
          </a:p>
          <a:p>
            <a:pPr lvl="5"/>
            <a:r>
              <a:rPr lang="fr-FR" dirty="0"/>
              <a:t>Cinquième niveau</a:t>
            </a:r>
          </a:p>
        </p:txBody>
      </p:sp>
      <p:sp>
        <p:nvSpPr>
          <p:cNvPr id="6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279684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titre contenu deux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/>
              <a:t>Modifiez le style du titre</a:t>
            </a:r>
          </a:p>
        </p:txBody>
      </p:sp>
      <p:sp>
        <p:nvSpPr>
          <p:cNvPr id="8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676" y="1600776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	Deuxième niveau</a:t>
            </a:r>
          </a:p>
          <a:p>
            <a:pPr lvl="3"/>
            <a:r>
              <a:rPr lang="fr-FR" dirty="0"/>
              <a:t>Troisième niveau</a:t>
            </a:r>
          </a:p>
          <a:p>
            <a:pPr lvl="4"/>
            <a:r>
              <a:rPr lang="fr-FR" dirty="0"/>
              <a:t>Quatrième niveau</a:t>
            </a:r>
          </a:p>
          <a:p>
            <a:pPr lvl="5"/>
            <a:r>
              <a:rPr lang="fr-FR" dirty="0"/>
              <a:t>Cinquième niveau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0" hasCustomPrompt="1"/>
          </p:nvPr>
        </p:nvSpPr>
        <p:spPr>
          <a:xfrm>
            <a:off x="4703806" y="1600776"/>
            <a:ext cx="3982519" cy="452593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>
                <a:solidFill>
                  <a:schemeClr val="accent4"/>
                </a:solidFill>
              </a:defRPr>
            </a:lvl1pPr>
            <a:lvl2pPr marL="426445" indent="0">
              <a:buFont typeface="Courier New" panose="02070309020205020404" pitchFamily="49" charset="0"/>
              <a:buNone/>
              <a:defRPr sz="2000">
                <a:solidFill>
                  <a:schemeClr val="accent4"/>
                </a:solidFill>
              </a:defRPr>
            </a:lvl2pPr>
            <a:lvl3pPr>
              <a:defRPr sz="2053"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 marL="1916288" indent="-213223">
              <a:buFont typeface="Akzidenz-Grotesk Std Regular" panose="02000503030000020003" pitchFamily="2" charset="0"/>
              <a:buChar char="˚"/>
              <a:defRPr sz="1600">
                <a:solidFill>
                  <a:schemeClr val="accent4"/>
                </a:solidFill>
              </a:defRPr>
            </a:lvl5pPr>
            <a:lvl6pPr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	Deuxième niveau</a:t>
            </a:r>
          </a:p>
          <a:p>
            <a:pPr lvl="3"/>
            <a:r>
              <a:rPr lang="fr-FR" dirty="0"/>
              <a:t>Troisième niveau</a:t>
            </a:r>
          </a:p>
          <a:p>
            <a:pPr lvl="4"/>
            <a:r>
              <a:rPr lang="fr-FR" dirty="0"/>
              <a:t>Quatrième niveau</a:t>
            </a:r>
          </a:p>
          <a:p>
            <a:pPr lvl="5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392539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1"/>
            <a:ext cx="9144000" cy="5634680"/>
          </a:xfrm>
          <a:prstGeom prst="rect">
            <a:avLst/>
          </a:prstGeom>
          <a:solidFill>
            <a:srgbClr val="007B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224"/>
          </a:p>
        </p:txBody>
      </p:sp>
      <p:pic>
        <p:nvPicPr>
          <p:cNvPr id="1027" name="Picture 3" descr="Z:\Dpt COM dvpt RESSOURCES\Communication\Salons\LaDCC_Volontariat_Logo_Sans-Baseline_1000px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698" y="181709"/>
            <a:ext cx="2046637" cy="101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1295400" y="3754438"/>
            <a:ext cx="6858000" cy="1655762"/>
          </a:xfrm>
        </p:spPr>
        <p:txBody>
          <a:bodyPr/>
          <a:lstStyle>
            <a:lvl1pPr marL="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2pPr>
            <a:lvl3pPr marL="9144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3pPr>
            <a:lvl4pPr marL="13716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/>
              <a:t>Sous-titre de la présentation</a:t>
            </a:r>
            <a:endParaRPr lang="en-US" kern="0" dirty="0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-74141" y="6030119"/>
            <a:ext cx="6858000" cy="1655762"/>
          </a:xfrm>
        </p:spPr>
        <p:txBody>
          <a:bodyPr/>
          <a:lstStyle>
            <a:lvl1pPr marL="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2pPr>
            <a:lvl3pPr marL="9144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3pPr>
            <a:lvl4pPr marL="13716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/>
              <a:t>Délégation Catholique pour la Coopération</a:t>
            </a:r>
            <a:endParaRPr lang="en-US" kern="0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215455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534503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</p:sldLayoutIdLst>
  <p:txStyles>
    <p:titleStyle>
      <a:lvl1pPr algn="ctr" defTabSz="676946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2pPr>
      <a:lvl3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3pPr>
      <a:lvl4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4pPr>
      <a:lvl5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5pPr>
      <a:lvl6pPr marL="310942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6pPr>
      <a:lvl7pPr marL="621884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7pPr>
      <a:lvl8pPr marL="932825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8pPr>
      <a:lvl9pPr marL="1243767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9pPr>
    </p:titleStyle>
    <p:bodyStyle>
      <a:lvl1pPr marL="253721" indent="-253721" algn="l" defTabSz="676946" rtl="0" eaLnBrk="1" fontAlgn="base" hangingPunct="1">
        <a:spcBef>
          <a:spcPct val="20000"/>
        </a:spcBef>
        <a:spcAft>
          <a:spcPct val="0"/>
        </a:spcAft>
        <a:buChar char="•"/>
        <a:defRPr sz="2381">
          <a:solidFill>
            <a:schemeClr val="tx1"/>
          </a:solidFill>
          <a:latin typeface="+mn-lt"/>
          <a:ea typeface="+mn-ea"/>
          <a:cs typeface="+mn-cs"/>
        </a:defRPr>
      </a:lvl1pPr>
      <a:lvl2pPr marL="550626" indent="-211613" algn="l" defTabSz="676946" rtl="0" eaLnBrk="1" fontAlgn="base" hangingPunct="1">
        <a:spcBef>
          <a:spcPct val="20000"/>
        </a:spcBef>
        <a:spcAft>
          <a:spcPct val="0"/>
        </a:spcAft>
        <a:buChar char="–"/>
        <a:defRPr sz="2040">
          <a:solidFill>
            <a:schemeClr val="tx1"/>
          </a:solidFill>
          <a:latin typeface="+mn-lt"/>
        </a:defRPr>
      </a:lvl2pPr>
      <a:lvl3pPr marL="846452" indent="-169507" algn="l" defTabSz="676946" rtl="0" eaLnBrk="1" fontAlgn="base" hangingPunct="1">
        <a:spcBef>
          <a:spcPct val="20000"/>
        </a:spcBef>
        <a:spcAft>
          <a:spcPct val="0"/>
        </a:spcAft>
        <a:buChar char="•"/>
        <a:defRPr sz="1768">
          <a:solidFill>
            <a:schemeClr val="tx1"/>
          </a:solidFill>
          <a:latin typeface="+mn-lt"/>
        </a:defRPr>
      </a:lvl3pPr>
      <a:lvl4pPr marL="1184386" indent="-168427" algn="l" defTabSz="676946" rtl="0" eaLnBrk="1" fontAlgn="base" hangingPunct="1">
        <a:spcBef>
          <a:spcPct val="20000"/>
        </a:spcBef>
        <a:spcAft>
          <a:spcPct val="0"/>
        </a:spcAft>
        <a:buChar char="–"/>
        <a:defRPr sz="1496">
          <a:solidFill>
            <a:schemeClr val="tx1"/>
          </a:solidFill>
          <a:latin typeface="+mn-lt"/>
        </a:defRPr>
      </a:lvl4pPr>
      <a:lvl5pPr marL="1523399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5pPr>
      <a:lvl6pPr marL="1834340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6pPr>
      <a:lvl7pPr marL="2145282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7pPr>
      <a:lvl8pPr marL="2456224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8pPr>
      <a:lvl9pPr marL="2767166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1pPr>
      <a:lvl2pPr marL="310942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2pPr>
      <a:lvl3pPr marL="621884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3pPr>
      <a:lvl4pPr marL="932825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4pPr>
      <a:lvl5pPr marL="1243767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5pPr>
      <a:lvl6pPr marL="1554709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6pPr>
      <a:lvl7pPr marL="1865651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7pPr>
      <a:lvl8pPr marL="2176592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8pPr>
      <a:lvl9pPr marL="2487534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1273999"/>
          </a:xfrm>
          <a:prstGeom prst="rect">
            <a:avLst/>
          </a:prstGeom>
          <a:solidFill>
            <a:srgbClr val="007B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540"/>
          </a:p>
        </p:txBody>
      </p:sp>
      <p:pic>
        <p:nvPicPr>
          <p:cNvPr id="1027" name="Picture 3" descr="Z:\Dpt COM dvpt RESSOURCES\Communication\Salons\LaDCC_Volontariat_Logo_Sans-Baseline_1000px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6249" y="99329"/>
            <a:ext cx="2046637" cy="101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793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0" r:id="rId3"/>
    <p:sldLayoutId id="2147483701" r:id="rId4"/>
    <p:sldLayoutId id="2147483691" r:id="rId5"/>
  </p:sldLayoutIdLst>
  <p:txStyles>
    <p:titleStyle>
      <a:lvl1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+mj-lt"/>
          <a:ea typeface="+mj-ea"/>
          <a:cs typeface="+mj-cs"/>
        </a:defRPr>
      </a:lvl1pPr>
      <a:lvl2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2pPr>
      <a:lvl3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3pPr>
      <a:lvl4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4pPr>
      <a:lvl5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5pPr>
      <a:lvl6pPr marL="391135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6pPr>
      <a:lvl7pPr marL="782269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7pPr>
      <a:lvl8pPr marL="1173404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8pPr>
      <a:lvl9pPr marL="1564538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9pPr>
    </p:titleStyle>
    <p:bodyStyle>
      <a:lvl1pPr marL="319155" indent="-319155" algn="l" defTabSz="851533" rtl="0" eaLnBrk="0" fontAlgn="base" hangingPunct="0">
        <a:spcBef>
          <a:spcPct val="20000"/>
        </a:spcBef>
        <a:spcAft>
          <a:spcPct val="0"/>
        </a:spcAft>
        <a:buChar char="•"/>
        <a:defRPr sz="2994">
          <a:solidFill>
            <a:schemeClr val="tx1"/>
          </a:solidFill>
          <a:latin typeface="+mn-lt"/>
          <a:ea typeface="+mn-ea"/>
          <a:cs typeface="+mn-cs"/>
        </a:defRPr>
      </a:lvl1pPr>
      <a:lvl2pPr marL="692634" indent="-266189" algn="l" defTabSz="851533" rtl="0" eaLnBrk="0" fontAlgn="base" hangingPunct="0">
        <a:spcBef>
          <a:spcPct val="20000"/>
        </a:spcBef>
        <a:spcAft>
          <a:spcPct val="0"/>
        </a:spcAft>
        <a:buChar char="–"/>
        <a:defRPr sz="2567">
          <a:solidFill>
            <a:schemeClr val="tx1"/>
          </a:solidFill>
          <a:latin typeface="+mn-lt"/>
        </a:defRPr>
      </a:lvl2pPr>
      <a:lvl3pPr marL="1064755" indent="-213223" algn="l" defTabSz="851533" rtl="0" eaLnBrk="0" fontAlgn="base" hangingPunct="0">
        <a:spcBef>
          <a:spcPct val="20000"/>
        </a:spcBef>
        <a:spcAft>
          <a:spcPct val="0"/>
        </a:spcAft>
        <a:buChar char="•"/>
        <a:defRPr sz="2224">
          <a:solidFill>
            <a:schemeClr val="tx1"/>
          </a:solidFill>
          <a:latin typeface="+mn-lt"/>
        </a:defRPr>
      </a:lvl3pPr>
      <a:lvl4pPr marL="1489843" indent="-211865" algn="l" defTabSz="851533" rtl="0" eaLnBrk="0" fontAlgn="base" hangingPunct="0">
        <a:spcBef>
          <a:spcPct val="20000"/>
        </a:spcBef>
        <a:spcAft>
          <a:spcPct val="0"/>
        </a:spcAft>
        <a:buChar char="–"/>
        <a:defRPr sz="1882">
          <a:solidFill>
            <a:schemeClr val="tx1"/>
          </a:solidFill>
          <a:latin typeface="+mn-lt"/>
        </a:defRPr>
      </a:lvl4pPr>
      <a:lvl5pPr marL="1916288" indent="-213223" algn="l" defTabSz="851533" rtl="0" eaLnBrk="0" fontAlgn="base" hangingPunct="0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5pPr>
      <a:lvl6pPr marL="2307423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6pPr>
      <a:lvl7pPr marL="2698558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7pPr>
      <a:lvl8pPr marL="3089692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8pPr>
      <a:lvl9pPr marL="3480827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1pPr>
      <a:lvl2pPr marL="391135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2pPr>
      <a:lvl3pPr marL="782269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3pPr>
      <a:lvl4pPr marL="1173404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4pPr>
      <a:lvl5pPr marL="1564538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5pPr>
      <a:lvl6pPr marL="1955673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6pPr>
      <a:lvl7pPr marL="2346808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7pPr>
      <a:lvl8pPr marL="2737942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8pPr>
      <a:lvl9pPr marL="3129077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23208" y="1536020"/>
            <a:ext cx="6858000" cy="2135435"/>
          </a:xfrm>
        </p:spPr>
        <p:txBody>
          <a:bodyPr>
            <a:normAutofit/>
          </a:bodyPr>
          <a:lstStyle/>
          <a:p>
            <a:r>
              <a:rPr lang="fr-FR" dirty="0"/>
              <a:t>INSERTION LOCALE</a:t>
            </a:r>
          </a:p>
        </p:txBody>
      </p:sp>
    </p:spTree>
    <p:extLst>
      <p:ext uri="{BB962C8B-B14F-4D97-AF65-F5344CB8AC3E}">
        <p14:creationId xmlns:p14="http://schemas.microsoft.com/office/powerpoint/2010/main" val="4028160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 2"/>
          <p:cNvSpPr/>
          <p:nvPr/>
        </p:nvSpPr>
        <p:spPr bwMode="auto">
          <a:xfrm>
            <a:off x="1748847" y="2935554"/>
            <a:ext cx="6245402" cy="1964642"/>
          </a:xfrm>
          <a:custGeom>
            <a:avLst/>
            <a:gdLst>
              <a:gd name="connsiteX0" fmla="*/ 0 w 6094071"/>
              <a:gd name="connsiteY0" fmla="*/ 1134876 h 1964642"/>
              <a:gd name="connsiteX1" fmla="*/ 405114 w 6094071"/>
              <a:gd name="connsiteY1" fmla="*/ 758699 h 1964642"/>
              <a:gd name="connsiteX2" fmla="*/ 665545 w 6094071"/>
              <a:gd name="connsiteY2" fmla="*/ 556142 h 1964642"/>
              <a:gd name="connsiteX3" fmla="*/ 995423 w 6094071"/>
              <a:gd name="connsiteY3" fmla="*/ 289924 h 1964642"/>
              <a:gd name="connsiteX4" fmla="*/ 1215342 w 6094071"/>
              <a:gd name="connsiteY4" fmla="*/ 191540 h 1964642"/>
              <a:gd name="connsiteX5" fmla="*/ 1290577 w 6094071"/>
              <a:gd name="connsiteY5" fmla="*/ 191540 h 1964642"/>
              <a:gd name="connsiteX6" fmla="*/ 1354238 w 6094071"/>
              <a:gd name="connsiteY6" fmla="*/ 197327 h 1964642"/>
              <a:gd name="connsiteX7" fmla="*/ 1412112 w 6094071"/>
              <a:gd name="connsiteY7" fmla="*/ 295712 h 1964642"/>
              <a:gd name="connsiteX8" fmla="*/ 1498922 w 6094071"/>
              <a:gd name="connsiteY8" fmla="*/ 423033 h 1964642"/>
              <a:gd name="connsiteX9" fmla="*/ 1614669 w 6094071"/>
              <a:gd name="connsiteY9" fmla="*/ 515631 h 1964642"/>
              <a:gd name="connsiteX10" fmla="*/ 1672542 w 6094071"/>
              <a:gd name="connsiteY10" fmla="*/ 515631 h 1964642"/>
              <a:gd name="connsiteX11" fmla="*/ 1765139 w 6094071"/>
              <a:gd name="connsiteY11" fmla="*/ 498269 h 1964642"/>
              <a:gd name="connsiteX12" fmla="*/ 1869312 w 6094071"/>
              <a:gd name="connsiteY12" fmla="*/ 428821 h 1964642"/>
              <a:gd name="connsiteX13" fmla="*/ 2013995 w 6094071"/>
              <a:gd name="connsiteY13" fmla="*/ 307287 h 1964642"/>
              <a:gd name="connsiteX14" fmla="*/ 2228127 w 6094071"/>
              <a:gd name="connsiteY14" fmla="*/ 104730 h 1964642"/>
              <a:gd name="connsiteX15" fmla="*/ 2355448 w 6094071"/>
              <a:gd name="connsiteY15" fmla="*/ 23707 h 1964642"/>
              <a:gd name="connsiteX16" fmla="*/ 2453833 w 6094071"/>
              <a:gd name="connsiteY16" fmla="*/ 557 h 1964642"/>
              <a:gd name="connsiteX17" fmla="*/ 2546431 w 6094071"/>
              <a:gd name="connsiteY17" fmla="*/ 12132 h 1964642"/>
              <a:gd name="connsiteX18" fmla="*/ 2639028 w 6094071"/>
              <a:gd name="connsiteY18" fmla="*/ 64218 h 1964642"/>
              <a:gd name="connsiteX19" fmla="*/ 2691114 w 6094071"/>
              <a:gd name="connsiteY19" fmla="*/ 208902 h 1964642"/>
              <a:gd name="connsiteX20" fmla="*/ 2754775 w 6094071"/>
              <a:gd name="connsiteY20" fmla="*/ 301499 h 1964642"/>
              <a:gd name="connsiteX21" fmla="*/ 2824223 w 6094071"/>
              <a:gd name="connsiteY21" fmla="*/ 527205 h 1964642"/>
              <a:gd name="connsiteX22" fmla="*/ 2945757 w 6094071"/>
              <a:gd name="connsiteY22" fmla="*/ 857084 h 1964642"/>
              <a:gd name="connsiteX23" fmla="*/ 3102015 w 6094071"/>
              <a:gd name="connsiteY23" fmla="*/ 1366370 h 1964642"/>
              <a:gd name="connsiteX24" fmla="*/ 3217762 w 6094071"/>
              <a:gd name="connsiteY24" fmla="*/ 1661524 h 1964642"/>
              <a:gd name="connsiteX25" fmla="*/ 3391382 w 6094071"/>
              <a:gd name="connsiteY25" fmla="*/ 1933530 h 1964642"/>
              <a:gd name="connsiteX26" fmla="*/ 3565003 w 6094071"/>
              <a:gd name="connsiteY26" fmla="*/ 1950892 h 1964642"/>
              <a:gd name="connsiteX27" fmla="*/ 3721261 w 6094071"/>
              <a:gd name="connsiteY27" fmla="*/ 1864081 h 1964642"/>
              <a:gd name="connsiteX28" fmla="*/ 3946967 w 6094071"/>
              <a:gd name="connsiteY28" fmla="*/ 1638375 h 1964642"/>
              <a:gd name="connsiteX29" fmla="*/ 4143737 w 6094071"/>
              <a:gd name="connsiteY29" fmla="*/ 1418456 h 1964642"/>
              <a:gd name="connsiteX30" fmla="*/ 4311570 w 6094071"/>
              <a:gd name="connsiteY30" fmla="*/ 1291135 h 1964642"/>
              <a:gd name="connsiteX31" fmla="*/ 4797707 w 6094071"/>
              <a:gd name="connsiteY31" fmla="*/ 926532 h 1964642"/>
              <a:gd name="connsiteX32" fmla="*/ 6094071 w 6094071"/>
              <a:gd name="connsiteY32" fmla="*/ 52643 h 1964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094071" h="1964642">
                <a:moveTo>
                  <a:pt x="0" y="1134876"/>
                </a:moveTo>
                <a:cubicBezTo>
                  <a:pt x="147095" y="995015"/>
                  <a:pt x="294190" y="855155"/>
                  <a:pt x="405114" y="758699"/>
                </a:cubicBezTo>
                <a:cubicBezTo>
                  <a:pt x="516038" y="662243"/>
                  <a:pt x="567160" y="634271"/>
                  <a:pt x="665545" y="556142"/>
                </a:cubicBezTo>
                <a:cubicBezTo>
                  <a:pt x="763930" y="478013"/>
                  <a:pt x="903790" y="350691"/>
                  <a:pt x="995423" y="289924"/>
                </a:cubicBezTo>
                <a:cubicBezTo>
                  <a:pt x="1087056" y="229157"/>
                  <a:pt x="1166150" y="207937"/>
                  <a:pt x="1215342" y="191540"/>
                </a:cubicBezTo>
                <a:cubicBezTo>
                  <a:pt x="1264534" y="175143"/>
                  <a:pt x="1267428" y="190575"/>
                  <a:pt x="1290577" y="191540"/>
                </a:cubicBezTo>
                <a:cubicBezTo>
                  <a:pt x="1313726" y="192504"/>
                  <a:pt x="1333982" y="179965"/>
                  <a:pt x="1354238" y="197327"/>
                </a:cubicBezTo>
                <a:cubicBezTo>
                  <a:pt x="1374494" y="214689"/>
                  <a:pt x="1387998" y="258095"/>
                  <a:pt x="1412112" y="295712"/>
                </a:cubicBezTo>
                <a:cubicBezTo>
                  <a:pt x="1436226" y="333329"/>
                  <a:pt x="1465163" y="386380"/>
                  <a:pt x="1498922" y="423033"/>
                </a:cubicBezTo>
                <a:cubicBezTo>
                  <a:pt x="1532682" y="459686"/>
                  <a:pt x="1585732" y="500198"/>
                  <a:pt x="1614669" y="515631"/>
                </a:cubicBezTo>
                <a:cubicBezTo>
                  <a:pt x="1643606" y="531064"/>
                  <a:pt x="1647464" y="518525"/>
                  <a:pt x="1672542" y="515631"/>
                </a:cubicBezTo>
                <a:cubicBezTo>
                  <a:pt x="1697620" y="512737"/>
                  <a:pt x="1732344" y="512737"/>
                  <a:pt x="1765139" y="498269"/>
                </a:cubicBezTo>
                <a:cubicBezTo>
                  <a:pt x="1797934" y="483801"/>
                  <a:pt x="1827836" y="460651"/>
                  <a:pt x="1869312" y="428821"/>
                </a:cubicBezTo>
                <a:cubicBezTo>
                  <a:pt x="1910788" y="396991"/>
                  <a:pt x="1954193" y="361302"/>
                  <a:pt x="2013995" y="307287"/>
                </a:cubicBezTo>
                <a:cubicBezTo>
                  <a:pt x="2073797" y="253272"/>
                  <a:pt x="2171218" y="151993"/>
                  <a:pt x="2228127" y="104730"/>
                </a:cubicBezTo>
                <a:cubicBezTo>
                  <a:pt x="2285036" y="57467"/>
                  <a:pt x="2317830" y="41069"/>
                  <a:pt x="2355448" y="23707"/>
                </a:cubicBezTo>
                <a:cubicBezTo>
                  <a:pt x="2393066" y="6345"/>
                  <a:pt x="2422003" y="2486"/>
                  <a:pt x="2453833" y="557"/>
                </a:cubicBezTo>
                <a:cubicBezTo>
                  <a:pt x="2485664" y="-1372"/>
                  <a:pt x="2515565" y="1522"/>
                  <a:pt x="2546431" y="12132"/>
                </a:cubicBezTo>
                <a:cubicBezTo>
                  <a:pt x="2577297" y="22742"/>
                  <a:pt x="2614914" y="31423"/>
                  <a:pt x="2639028" y="64218"/>
                </a:cubicBezTo>
                <a:cubicBezTo>
                  <a:pt x="2663142" y="97013"/>
                  <a:pt x="2671823" y="169355"/>
                  <a:pt x="2691114" y="208902"/>
                </a:cubicBezTo>
                <a:cubicBezTo>
                  <a:pt x="2710405" y="248449"/>
                  <a:pt x="2732590" y="248448"/>
                  <a:pt x="2754775" y="301499"/>
                </a:cubicBezTo>
                <a:cubicBezTo>
                  <a:pt x="2776960" y="354549"/>
                  <a:pt x="2792393" y="434607"/>
                  <a:pt x="2824223" y="527205"/>
                </a:cubicBezTo>
                <a:cubicBezTo>
                  <a:pt x="2856053" y="619802"/>
                  <a:pt x="2899458" y="717223"/>
                  <a:pt x="2945757" y="857084"/>
                </a:cubicBezTo>
                <a:cubicBezTo>
                  <a:pt x="2992056" y="996945"/>
                  <a:pt x="3056681" y="1232297"/>
                  <a:pt x="3102015" y="1366370"/>
                </a:cubicBezTo>
                <a:cubicBezTo>
                  <a:pt x="3147349" y="1500443"/>
                  <a:pt x="3169534" y="1566997"/>
                  <a:pt x="3217762" y="1661524"/>
                </a:cubicBezTo>
                <a:cubicBezTo>
                  <a:pt x="3265990" y="1756051"/>
                  <a:pt x="3333509" y="1885302"/>
                  <a:pt x="3391382" y="1933530"/>
                </a:cubicBezTo>
                <a:cubicBezTo>
                  <a:pt x="3449255" y="1981758"/>
                  <a:pt x="3510023" y="1962467"/>
                  <a:pt x="3565003" y="1950892"/>
                </a:cubicBezTo>
                <a:cubicBezTo>
                  <a:pt x="3619983" y="1939317"/>
                  <a:pt x="3657600" y="1916167"/>
                  <a:pt x="3721261" y="1864081"/>
                </a:cubicBezTo>
                <a:cubicBezTo>
                  <a:pt x="3784922" y="1811995"/>
                  <a:pt x="3876554" y="1712646"/>
                  <a:pt x="3946967" y="1638375"/>
                </a:cubicBezTo>
                <a:cubicBezTo>
                  <a:pt x="4017380" y="1564104"/>
                  <a:pt x="4082970" y="1476329"/>
                  <a:pt x="4143737" y="1418456"/>
                </a:cubicBezTo>
                <a:cubicBezTo>
                  <a:pt x="4204504" y="1360583"/>
                  <a:pt x="4311570" y="1291135"/>
                  <a:pt x="4311570" y="1291135"/>
                </a:cubicBezTo>
                <a:cubicBezTo>
                  <a:pt x="4420565" y="1209148"/>
                  <a:pt x="4500624" y="1132947"/>
                  <a:pt x="4797707" y="926532"/>
                </a:cubicBezTo>
                <a:cubicBezTo>
                  <a:pt x="5094790" y="720117"/>
                  <a:pt x="5594430" y="386380"/>
                  <a:pt x="6094071" y="52643"/>
                </a:cubicBezTo>
              </a:path>
            </a:pathLst>
          </a:custGeom>
          <a:noFill/>
          <a:ln w="38100" cap="rnd" cmpd="sng" algn="ctr">
            <a:solidFill>
              <a:srgbClr val="007BB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5376672" y="2779776"/>
            <a:ext cx="2696259" cy="25054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courbe de l’adaptation</a:t>
            </a:r>
          </a:p>
        </p:txBody>
      </p:sp>
      <p:sp>
        <p:nvSpPr>
          <p:cNvPr id="23" name="Forme libre 22"/>
          <p:cNvSpPr/>
          <p:nvPr/>
        </p:nvSpPr>
        <p:spPr bwMode="auto">
          <a:xfrm>
            <a:off x="1841183" y="2478781"/>
            <a:ext cx="5860974" cy="2655066"/>
          </a:xfrm>
          <a:custGeom>
            <a:avLst/>
            <a:gdLst>
              <a:gd name="connsiteX0" fmla="*/ 0 w 5860974"/>
              <a:gd name="connsiteY0" fmla="*/ 2622015 h 2655066"/>
              <a:gd name="connsiteX1" fmla="*/ 451692 w 5860974"/>
              <a:gd name="connsiteY1" fmla="*/ 2655066 h 2655066"/>
              <a:gd name="connsiteX2" fmla="*/ 837282 w 5860974"/>
              <a:gd name="connsiteY2" fmla="*/ 2622015 h 2655066"/>
              <a:gd name="connsiteX3" fmla="*/ 1344058 w 5860974"/>
              <a:gd name="connsiteY3" fmla="*/ 2555914 h 2655066"/>
              <a:gd name="connsiteX4" fmla="*/ 1828800 w 5860974"/>
              <a:gd name="connsiteY4" fmla="*/ 2456762 h 2655066"/>
              <a:gd name="connsiteX5" fmla="*/ 2291509 w 5860974"/>
              <a:gd name="connsiteY5" fmla="*/ 2236425 h 2655066"/>
              <a:gd name="connsiteX6" fmla="*/ 2864386 w 5860974"/>
              <a:gd name="connsiteY6" fmla="*/ 1828800 h 2655066"/>
              <a:gd name="connsiteX7" fmla="*/ 3459296 w 5860974"/>
              <a:gd name="connsiteY7" fmla="*/ 1322025 h 2655066"/>
              <a:gd name="connsiteX8" fmla="*/ 3701668 w 5860974"/>
              <a:gd name="connsiteY8" fmla="*/ 1112704 h 2655066"/>
              <a:gd name="connsiteX9" fmla="*/ 3833870 w 5860974"/>
              <a:gd name="connsiteY9" fmla="*/ 947451 h 2655066"/>
              <a:gd name="connsiteX10" fmla="*/ 3966072 w 5860974"/>
              <a:gd name="connsiteY10" fmla="*/ 782198 h 2655066"/>
              <a:gd name="connsiteX11" fmla="*/ 4120309 w 5860974"/>
              <a:gd name="connsiteY11" fmla="*/ 627962 h 2655066"/>
              <a:gd name="connsiteX12" fmla="*/ 4318612 w 5860974"/>
              <a:gd name="connsiteY12" fmla="*/ 462709 h 2655066"/>
              <a:gd name="connsiteX13" fmla="*/ 4693186 w 5860974"/>
              <a:gd name="connsiteY13" fmla="*/ 286439 h 2655066"/>
              <a:gd name="connsiteX14" fmla="*/ 5155894 w 5860974"/>
              <a:gd name="connsiteY14" fmla="*/ 154237 h 2655066"/>
              <a:gd name="connsiteX15" fmla="*/ 5574535 w 5860974"/>
              <a:gd name="connsiteY15" fmla="*/ 44068 h 2655066"/>
              <a:gd name="connsiteX16" fmla="*/ 5860974 w 5860974"/>
              <a:gd name="connsiteY16" fmla="*/ 0 h 2655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60974" h="2655066">
                <a:moveTo>
                  <a:pt x="0" y="2622015"/>
                </a:moveTo>
                <a:cubicBezTo>
                  <a:pt x="156072" y="2638540"/>
                  <a:pt x="312145" y="2655066"/>
                  <a:pt x="451692" y="2655066"/>
                </a:cubicBezTo>
                <a:cubicBezTo>
                  <a:pt x="591239" y="2655066"/>
                  <a:pt x="688554" y="2638540"/>
                  <a:pt x="837282" y="2622015"/>
                </a:cubicBezTo>
                <a:cubicBezTo>
                  <a:pt x="986010" y="2605490"/>
                  <a:pt x="1178805" y="2583456"/>
                  <a:pt x="1344058" y="2555914"/>
                </a:cubicBezTo>
                <a:cubicBezTo>
                  <a:pt x="1509311" y="2528372"/>
                  <a:pt x="1670892" y="2510010"/>
                  <a:pt x="1828800" y="2456762"/>
                </a:cubicBezTo>
                <a:cubicBezTo>
                  <a:pt x="1986708" y="2403514"/>
                  <a:pt x="2118911" y="2341085"/>
                  <a:pt x="2291509" y="2236425"/>
                </a:cubicBezTo>
                <a:cubicBezTo>
                  <a:pt x="2464107" y="2131765"/>
                  <a:pt x="2669755" y="1981200"/>
                  <a:pt x="2864386" y="1828800"/>
                </a:cubicBezTo>
                <a:cubicBezTo>
                  <a:pt x="3059017" y="1676400"/>
                  <a:pt x="3459296" y="1322025"/>
                  <a:pt x="3459296" y="1322025"/>
                </a:cubicBezTo>
                <a:cubicBezTo>
                  <a:pt x="3598843" y="1202676"/>
                  <a:pt x="3639239" y="1175133"/>
                  <a:pt x="3701668" y="1112704"/>
                </a:cubicBezTo>
                <a:cubicBezTo>
                  <a:pt x="3764097" y="1050275"/>
                  <a:pt x="3833870" y="947451"/>
                  <a:pt x="3833870" y="947451"/>
                </a:cubicBezTo>
                <a:cubicBezTo>
                  <a:pt x="3877937" y="892367"/>
                  <a:pt x="3918332" y="835446"/>
                  <a:pt x="3966072" y="782198"/>
                </a:cubicBezTo>
                <a:cubicBezTo>
                  <a:pt x="4013812" y="728950"/>
                  <a:pt x="4061552" y="681210"/>
                  <a:pt x="4120309" y="627962"/>
                </a:cubicBezTo>
                <a:cubicBezTo>
                  <a:pt x="4179066" y="574714"/>
                  <a:pt x="4223132" y="519630"/>
                  <a:pt x="4318612" y="462709"/>
                </a:cubicBezTo>
                <a:cubicBezTo>
                  <a:pt x="4414092" y="405788"/>
                  <a:pt x="4553639" y="337851"/>
                  <a:pt x="4693186" y="286439"/>
                </a:cubicBezTo>
                <a:cubicBezTo>
                  <a:pt x="4832733" y="235027"/>
                  <a:pt x="5009002" y="194632"/>
                  <a:pt x="5155894" y="154237"/>
                </a:cubicBezTo>
                <a:cubicBezTo>
                  <a:pt x="5302786" y="113842"/>
                  <a:pt x="5457022" y="69774"/>
                  <a:pt x="5574535" y="44068"/>
                </a:cubicBezTo>
                <a:cubicBezTo>
                  <a:pt x="5692048" y="18362"/>
                  <a:pt x="5776511" y="9181"/>
                  <a:pt x="5860974" y="0"/>
                </a:cubicBezTo>
              </a:path>
            </a:pathLst>
          </a:custGeom>
          <a:noFill/>
          <a:ln w="57150" cap="rnd" cmpd="sng" algn="ctr">
            <a:solidFill>
              <a:srgbClr val="F08A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748846" y="2093191"/>
            <a:ext cx="6324085" cy="3841762"/>
            <a:chOff x="1813581" y="2071171"/>
            <a:chExt cx="6324085" cy="3841762"/>
          </a:xfrm>
        </p:grpSpPr>
        <p:grpSp>
          <p:nvGrpSpPr>
            <p:cNvPr id="8" name="Groupe 7"/>
            <p:cNvGrpSpPr/>
            <p:nvPr/>
          </p:nvGrpSpPr>
          <p:grpSpPr>
            <a:xfrm>
              <a:off x="1813581" y="2071171"/>
              <a:ext cx="6173648" cy="3423889"/>
              <a:chOff x="1813581" y="2071171"/>
              <a:chExt cx="6173648" cy="3423889"/>
            </a:xfrm>
          </p:grpSpPr>
          <p:cxnSp>
            <p:nvCxnSpPr>
              <p:cNvPr id="5" name="Connecteur droit 4"/>
              <p:cNvCxnSpPr/>
              <p:nvPr/>
            </p:nvCxnSpPr>
            <p:spPr bwMode="auto">
              <a:xfrm>
                <a:off x="1813581" y="2071171"/>
                <a:ext cx="0" cy="3423887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4" name="Connecteur droit 23"/>
              <p:cNvCxnSpPr/>
              <p:nvPr/>
            </p:nvCxnSpPr>
            <p:spPr bwMode="auto">
              <a:xfrm flipH="1" flipV="1">
                <a:off x="1813582" y="5495058"/>
                <a:ext cx="6173647" cy="2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26" name="ZoneTexte 25"/>
            <p:cNvSpPr txBox="1"/>
            <p:nvPr/>
          </p:nvSpPr>
          <p:spPr>
            <a:xfrm>
              <a:off x="7377201" y="5543601"/>
              <a:ext cx="76046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Temps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2417774" y="5543601"/>
              <a:ext cx="70564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1 mois</a:t>
              </a: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3932719" y="5543601"/>
              <a:ext cx="95737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3/4 mois</a:t>
              </a: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5685984" y="5543601"/>
              <a:ext cx="76976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6 mois</a:t>
              </a:r>
            </a:p>
          </p:txBody>
        </p:sp>
      </p:grpSp>
      <p:sp>
        <p:nvSpPr>
          <p:cNvPr id="21" name="ZoneTexte 20"/>
          <p:cNvSpPr txBox="1"/>
          <p:nvPr/>
        </p:nvSpPr>
        <p:spPr>
          <a:xfrm>
            <a:off x="505108" y="4794075"/>
            <a:ext cx="1243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F08A00"/>
                </a:solidFill>
                <a:latin typeface="+mj-lt"/>
              </a:rPr>
              <a:t>Réalisme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787529" y="3805134"/>
            <a:ext cx="833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Moral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2075012" y="2595207"/>
            <a:ext cx="1523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Découverte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3160100" y="3479127"/>
            <a:ext cx="1457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Adaptation</a:t>
            </a:r>
          </a:p>
        </p:txBody>
      </p:sp>
    </p:spTree>
    <p:extLst>
      <p:ext uri="{BB962C8B-B14F-4D97-AF65-F5344CB8AC3E}">
        <p14:creationId xmlns:p14="http://schemas.microsoft.com/office/powerpoint/2010/main" val="554091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 2"/>
          <p:cNvSpPr/>
          <p:nvPr/>
        </p:nvSpPr>
        <p:spPr bwMode="auto">
          <a:xfrm>
            <a:off x="1748847" y="2935554"/>
            <a:ext cx="6245402" cy="1964642"/>
          </a:xfrm>
          <a:custGeom>
            <a:avLst/>
            <a:gdLst>
              <a:gd name="connsiteX0" fmla="*/ 0 w 6094071"/>
              <a:gd name="connsiteY0" fmla="*/ 1134876 h 1964642"/>
              <a:gd name="connsiteX1" fmla="*/ 405114 w 6094071"/>
              <a:gd name="connsiteY1" fmla="*/ 758699 h 1964642"/>
              <a:gd name="connsiteX2" fmla="*/ 665545 w 6094071"/>
              <a:gd name="connsiteY2" fmla="*/ 556142 h 1964642"/>
              <a:gd name="connsiteX3" fmla="*/ 995423 w 6094071"/>
              <a:gd name="connsiteY3" fmla="*/ 289924 h 1964642"/>
              <a:gd name="connsiteX4" fmla="*/ 1215342 w 6094071"/>
              <a:gd name="connsiteY4" fmla="*/ 191540 h 1964642"/>
              <a:gd name="connsiteX5" fmla="*/ 1290577 w 6094071"/>
              <a:gd name="connsiteY5" fmla="*/ 191540 h 1964642"/>
              <a:gd name="connsiteX6" fmla="*/ 1354238 w 6094071"/>
              <a:gd name="connsiteY6" fmla="*/ 197327 h 1964642"/>
              <a:gd name="connsiteX7" fmla="*/ 1412112 w 6094071"/>
              <a:gd name="connsiteY7" fmla="*/ 295712 h 1964642"/>
              <a:gd name="connsiteX8" fmla="*/ 1498922 w 6094071"/>
              <a:gd name="connsiteY8" fmla="*/ 423033 h 1964642"/>
              <a:gd name="connsiteX9" fmla="*/ 1614669 w 6094071"/>
              <a:gd name="connsiteY9" fmla="*/ 515631 h 1964642"/>
              <a:gd name="connsiteX10" fmla="*/ 1672542 w 6094071"/>
              <a:gd name="connsiteY10" fmla="*/ 515631 h 1964642"/>
              <a:gd name="connsiteX11" fmla="*/ 1765139 w 6094071"/>
              <a:gd name="connsiteY11" fmla="*/ 498269 h 1964642"/>
              <a:gd name="connsiteX12" fmla="*/ 1869312 w 6094071"/>
              <a:gd name="connsiteY12" fmla="*/ 428821 h 1964642"/>
              <a:gd name="connsiteX13" fmla="*/ 2013995 w 6094071"/>
              <a:gd name="connsiteY13" fmla="*/ 307287 h 1964642"/>
              <a:gd name="connsiteX14" fmla="*/ 2228127 w 6094071"/>
              <a:gd name="connsiteY14" fmla="*/ 104730 h 1964642"/>
              <a:gd name="connsiteX15" fmla="*/ 2355448 w 6094071"/>
              <a:gd name="connsiteY15" fmla="*/ 23707 h 1964642"/>
              <a:gd name="connsiteX16" fmla="*/ 2453833 w 6094071"/>
              <a:gd name="connsiteY16" fmla="*/ 557 h 1964642"/>
              <a:gd name="connsiteX17" fmla="*/ 2546431 w 6094071"/>
              <a:gd name="connsiteY17" fmla="*/ 12132 h 1964642"/>
              <a:gd name="connsiteX18" fmla="*/ 2639028 w 6094071"/>
              <a:gd name="connsiteY18" fmla="*/ 64218 h 1964642"/>
              <a:gd name="connsiteX19" fmla="*/ 2691114 w 6094071"/>
              <a:gd name="connsiteY19" fmla="*/ 208902 h 1964642"/>
              <a:gd name="connsiteX20" fmla="*/ 2754775 w 6094071"/>
              <a:gd name="connsiteY20" fmla="*/ 301499 h 1964642"/>
              <a:gd name="connsiteX21" fmla="*/ 2824223 w 6094071"/>
              <a:gd name="connsiteY21" fmla="*/ 527205 h 1964642"/>
              <a:gd name="connsiteX22" fmla="*/ 2945757 w 6094071"/>
              <a:gd name="connsiteY22" fmla="*/ 857084 h 1964642"/>
              <a:gd name="connsiteX23" fmla="*/ 3102015 w 6094071"/>
              <a:gd name="connsiteY23" fmla="*/ 1366370 h 1964642"/>
              <a:gd name="connsiteX24" fmla="*/ 3217762 w 6094071"/>
              <a:gd name="connsiteY24" fmla="*/ 1661524 h 1964642"/>
              <a:gd name="connsiteX25" fmla="*/ 3391382 w 6094071"/>
              <a:gd name="connsiteY25" fmla="*/ 1933530 h 1964642"/>
              <a:gd name="connsiteX26" fmla="*/ 3565003 w 6094071"/>
              <a:gd name="connsiteY26" fmla="*/ 1950892 h 1964642"/>
              <a:gd name="connsiteX27" fmla="*/ 3721261 w 6094071"/>
              <a:gd name="connsiteY27" fmla="*/ 1864081 h 1964642"/>
              <a:gd name="connsiteX28" fmla="*/ 3946967 w 6094071"/>
              <a:gd name="connsiteY28" fmla="*/ 1638375 h 1964642"/>
              <a:gd name="connsiteX29" fmla="*/ 4143737 w 6094071"/>
              <a:gd name="connsiteY29" fmla="*/ 1418456 h 1964642"/>
              <a:gd name="connsiteX30" fmla="*/ 4311570 w 6094071"/>
              <a:gd name="connsiteY30" fmla="*/ 1291135 h 1964642"/>
              <a:gd name="connsiteX31" fmla="*/ 4797707 w 6094071"/>
              <a:gd name="connsiteY31" fmla="*/ 926532 h 1964642"/>
              <a:gd name="connsiteX32" fmla="*/ 6094071 w 6094071"/>
              <a:gd name="connsiteY32" fmla="*/ 52643 h 1964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094071" h="1964642">
                <a:moveTo>
                  <a:pt x="0" y="1134876"/>
                </a:moveTo>
                <a:cubicBezTo>
                  <a:pt x="147095" y="995015"/>
                  <a:pt x="294190" y="855155"/>
                  <a:pt x="405114" y="758699"/>
                </a:cubicBezTo>
                <a:cubicBezTo>
                  <a:pt x="516038" y="662243"/>
                  <a:pt x="567160" y="634271"/>
                  <a:pt x="665545" y="556142"/>
                </a:cubicBezTo>
                <a:cubicBezTo>
                  <a:pt x="763930" y="478013"/>
                  <a:pt x="903790" y="350691"/>
                  <a:pt x="995423" y="289924"/>
                </a:cubicBezTo>
                <a:cubicBezTo>
                  <a:pt x="1087056" y="229157"/>
                  <a:pt x="1166150" y="207937"/>
                  <a:pt x="1215342" y="191540"/>
                </a:cubicBezTo>
                <a:cubicBezTo>
                  <a:pt x="1264534" y="175143"/>
                  <a:pt x="1267428" y="190575"/>
                  <a:pt x="1290577" y="191540"/>
                </a:cubicBezTo>
                <a:cubicBezTo>
                  <a:pt x="1313726" y="192504"/>
                  <a:pt x="1333982" y="179965"/>
                  <a:pt x="1354238" y="197327"/>
                </a:cubicBezTo>
                <a:cubicBezTo>
                  <a:pt x="1374494" y="214689"/>
                  <a:pt x="1387998" y="258095"/>
                  <a:pt x="1412112" y="295712"/>
                </a:cubicBezTo>
                <a:cubicBezTo>
                  <a:pt x="1436226" y="333329"/>
                  <a:pt x="1465163" y="386380"/>
                  <a:pt x="1498922" y="423033"/>
                </a:cubicBezTo>
                <a:cubicBezTo>
                  <a:pt x="1532682" y="459686"/>
                  <a:pt x="1585732" y="500198"/>
                  <a:pt x="1614669" y="515631"/>
                </a:cubicBezTo>
                <a:cubicBezTo>
                  <a:pt x="1643606" y="531064"/>
                  <a:pt x="1647464" y="518525"/>
                  <a:pt x="1672542" y="515631"/>
                </a:cubicBezTo>
                <a:cubicBezTo>
                  <a:pt x="1697620" y="512737"/>
                  <a:pt x="1732344" y="512737"/>
                  <a:pt x="1765139" y="498269"/>
                </a:cubicBezTo>
                <a:cubicBezTo>
                  <a:pt x="1797934" y="483801"/>
                  <a:pt x="1827836" y="460651"/>
                  <a:pt x="1869312" y="428821"/>
                </a:cubicBezTo>
                <a:cubicBezTo>
                  <a:pt x="1910788" y="396991"/>
                  <a:pt x="1954193" y="361302"/>
                  <a:pt x="2013995" y="307287"/>
                </a:cubicBezTo>
                <a:cubicBezTo>
                  <a:pt x="2073797" y="253272"/>
                  <a:pt x="2171218" y="151993"/>
                  <a:pt x="2228127" y="104730"/>
                </a:cubicBezTo>
                <a:cubicBezTo>
                  <a:pt x="2285036" y="57467"/>
                  <a:pt x="2317830" y="41069"/>
                  <a:pt x="2355448" y="23707"/>
                </a:cubicBezTo>
                <a:cubicBezTo>
                  <a:pt x="2393066" y="6345"/>
                  <a:pt x="2422003" y="2486"/>
                  <a:pt x="2453833" y="557"/>
                </a:cubicBezTo>
                <a:cubicBezTo>
                  <a:pt x="2485664" y="-1372"/>
                  <a:pt x="2515565" y="1522"/>
                  <a:pt x="2546431" y="12132"/>
                </a:cubicBezTo>
                <a:cubicBezTo>
                  <a:pt x="2577297" y="22742"/>
                  <a:pt x="2614914" y="31423"/>
                  <a:pt x="2639028" y="64218"/>
                </a:cubicBezTo>
                <a:cubicBezTo>
                  <a:pt x="2663142" y="97013"/>
                  <a:pt x="2671823" y="169355"/>
                  <a:pt x="2691114" y="208902"/>
                </a:cubicBezTo>
                <a:cubicBezTo>
                  <a:pt x="2710405" y="248449"/>
                  <a:pt x="2732590" y="248448"/>
                  <a:pt x="2754775" y="301499"/>
                </a:cubicBezTo>
                <a:cubicBezTo>
                  <a:pt x="2776960" y="354549"/>
                  <a:pt x="2792393" y="434607"/>
                  <a:pt x="2824223" y="527205"/>
                </a:cubicBezTo>
                <a:cubicBezTo>
                  <a:pt x="2856053" y="619802"/>
                  <a:pt x="2899458" y="717223"/>
                  <a:pt x="2945757" y="857084"/>
                </a:cubicBezTo>
                <a:cubicBezTo>
                  <a:pt x="2992056" y="996945"/>
                  <a:pt x="3056681" y="1232297"/>
                  <a:pt x="3102015" y="1366370"/>
                </a:cubicBezTo>
                <a:cubicBezTo>
                  <a:pt x="3147349" y="1500443"/>
                  <a:pt x="3169534" y="1566997"/>
                  <a:pt x="3217762" y="1661524"/>
                </a:cubicBezTo>
                <a:cubicBezTo>
                  <a:pt x="3265990" y="1756051"/>
                  <a:pt x="3333509" y="1885302"/>
                  <a:pt x="3391382" y="1933530"/>
                </a:cubicBezTo>
                <a:cubicBezTo>
                  <a:pt x="3449255" y="1981758"/>
                  <a:pt x="3510023" y="1962467"/>
                  <a:pt x="3565003" y="1950892"/>
                </a:cubicBezTo>
                <a:cubicBezTo>
                  <a:pt x="3619983" y="1939317"/>
                  <a:pt x="3657600" y="1916167"/>
                  <a:pt x="3721261" y="1864081"/>
                </a:cubicBezTo>
                <a:cubicBezTo>
                  <a:pt x="3784922" y="1811995"/>
                  <a:pt x="3876554" y="1712646"/>
                  <a:pt x="3946967" y="1638375"/>
                </a:cubicBezTo>
                <a:cubicBezTo>
                  <a:pt x="4017380" y="1564104"/>
                  <a:pt x="4082970" y="1476329"/>
                  <a:pt x="4143737" y="1418456"/>
                </a:cubicBezTo>
                <a:cubicBezTo>
                  <a:pt x="4204504" y="1360583"/>
                  <a:pt x="4311570" y="1291135"/>
                  <a:pt x="4311570" y="1291135"/>
                </a:cubicBezTo>
                <a:cubicBezTo>
                  <a:pt x="4420565" y="1209148"/>
                  <a:pt x="4500624" y="1132947"/>
                  <a:pt x="4797707" y="926532"/>
                </a:cubicBezTo>
                <a:cubicBezTo>
                  <a:pt x="5094790" y="720117"/>
                  <a:pt x="5594430" y="386380"/>
                  <a:pt x="6094071" y="52643"/>
                </a:cubicBezTo>
              </a:path>
            </a:pathLst>
          </a:custGeom>
          <a:noFill/>
          <a:ln w="38100" cap="rnd" cmpd="sng" algn="ctr">
            <a:solidFill>
              <a:srgbClr val="007BB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courbe de l’adaptation</a:t>
            </a:r>
          </a:p>
        </p:txBody>
      </p:sp>
      <p:sp>
        <p:nvSpPr>
          <p:cNvPr id="23" name="Forme libre 22"/>
          <p:cNvSpPr/>
          <p:nvPr/>
        </p:nvSpPr>
        <p:spPr bwMode="auto">
          <a:xfrm>
            <a:off x="1841183" y="2478781"/>
            <a:ext cx="5860974" cy="2655066"/>
          </a:xfrm>
          <a:custGeom>
            <a:avLst/>
            <a:gdLst>
              <a:gd name="connsiteX0" fmla="*/ 0 w 5860974"/>
              <a:gd name="connsiteY0" fmla="*/ 2622015 h 2655066"/>
              <a:gd name="connsiteX1" fmla="*/ 451692 w 5860974"/>
              <a:gd name="connsiteY1" fmla="*/ 2655066 h 2655066"/>
              <a:gd name="connsiteX2" fmla="*/ 837282 w 5860974"/>
              <a:gd name="connsiteY2" fmla="*/ 2622015 h 2655066"/>
              <a:gd name="connsiteX3" fmla="*/ 1344058 w 5860974"/>
              <a:gd name="connsiteY3" fmla="*/ 2555914 h 2655066"/>
              <a:gd name="connsiteX4" fmla="*/ 1828800 w 5860974"/>
              <a:gd name="connsiteY4" fmla="*/ 2456762 h 2655066"/>
              <a:gd name="connsiteX5" fmla="*/ 2291509 w 5860974"/>
              <a:gd name="connsiteY5" fmla="*/ 2236425 h 2655066"/>
              <a:gd name="connsiteX6" fmla="*/ 2864386 w 5860974"/>
              <a:gd name="connsiteY6" fmla="*/ 1828800 h 2655066"/>
              <a:gd name="connsiteX7" fmla="*/ 3459296 w 5860974"/>
              <a:gd name="connsiteY7" fmla="*/ 1322025 h 2655066"/>
              <a:gd name="connsiteX8" fmla="*/ 3701668 w 5860974"/>
              <a:gd name="connsiteY8" fmla="*/ 1112704 h 2655066"/>
              <a:gd name="connsiteX9" fmla="*/ 3833870 w 5860974"/>
              <a:gd name="connsiteY9" fmla="*/ 947451 h 2655066"/>
              <a:gd name="connsiteX10" fmla="*/ 3966072 w 5860974"/>
              <a:gd name="connsiteY10" fmla="*/ 782198 h 2655066"/>
              <a:gd name="connsiteX11" fmla="*/ 4120309 w 5860974"/>
              <a:gd name="connsiteY11" fmla="*/ 627962 h 2655066"/>
              <a:gd name="connsiteX12" fmla="*/ 4318612 w 5860974"/>
              <a:gd name="connsiteY12" fmla="*/ 462709 h 2655066"/>
              <a:gd name="connsiteX13" fmla="*/ 4693186 w 5860974"/>
              <a:gd name="connsiteY13" fmla="*/ 286439 h 2655066"/>
              <a:gd name="connsiteX14" fmla="*/ 5155894 w 5860974"/>
              <a:gd name="connsiteY14" fmla="*/ 154237 h 2655066"/>
              <a:gd name="connsiteX15" fmla="*/ 5574535 w 5860974"/>
              <a:gd name="connsiteY15" fmla="*/ 44068 h 2655066"/>
              <a:gd name="connsiteX16" fmla="*/ 5860974 w 5860974"/>
              <a:gd name="connsiteY16" fmla="*/ 0 h 2655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60974" h="2655066">
                <a:moveTo>
                  <a:pt x="0" y="2622015"/>
                </a:moveTo>
                <a:cubicBezTo>
                  <a:pt x="156072" y="2638540"/>
                  <a:pt x="312145" y="2655066"/>
                  <a:pt x="451692" y="2655066"/>
                </a:cubicBezTo>
                <a:cubicBezTo>
                  <a:pt x="591239" y="2655066"/>
                  <a:pt x="688554" y="2638540"/>
                  <a:pt x="837282" y="2622015"/>
                </a:cubicBezTo>
                <a:cubicBezTo>
                  <a:pt x="986010" y="2605490"/>
                  <a:pt x="1178805" y="2583456"/>
                  <a:pt x="1344058" y="2555914"/>
                </a:cubicBezTo>
                <a:cubicBezTo>
                  <a:pt x="1509311" y="2528372"/>
                  <a:pt x="1670892" y="2510010"/>
                  <a:pt x="1828800" y="2456762"/>
                </a:cubicBezTo>
                <a:cubicBezTo>
                  <a:pt x="1986708" y="2403514"/>
                  <a:pt x="2118911" y="2341085"/>
                  <a:pt x="2291509" y="2236425"/>
                </a:cubicBezTo>
                <a:cubicBezTo>
                  <a:pt x="2464107" y="2131765"/>
                  <a:pt x="2669755" y="1981200"/>
                  <a:pt x="2864386" y="1828800"/>
                </a:cubicBezTo>
                <a:cubicBezTo>
                  <a:pt x="3059017" y="1676400"/>
                  <a:pt x="3459296" y="1322025"/>
                  <a:pt x="3459296" y="1322025"/>
                </a:cubicBezTo>
                <a:cubicBezTo>
                  <a:pt x="3598843" y="1202676"/>
                  <a:pt x="3639239" y="1175133"/>
                  <a:pt x="3701668" y="1112704"/>
                </a:cubicBezTo>
                <a:cubicBezTo>
                  <a:pt x="3764097" y="1050275"/>
                  <a:pt x="3833870" y="947451"/>
                  <a:pt x="3833870" y="947451"/>
                </a:cubicBezTo>
                <a:cubicBezTo>
                  <a:pt x="3877937" y="892367"/>
                  <a:pt x="3918332" y="835446"/>
                  <a:pt x="3966072" y="782198"/>
                </a:cubicBezTo>
                <a:cubicBezTo>
                  <a:pt x="4013812" y="728950"/>
                  <a:pt x="4061552" y="681210"/>
                  <a:pt x="4120309" y="627962"/>
                </a:cubicBezTo>
                <a:cubicBezTo>
                  <a:pt x="4179066" y="574714"/>
                  <a:pt x="4223132" y="519630"/>
                  <a:pt x="4318612" y="462709"/>
                </a:cubicBezTo>
                <a:cubicBezTo>
                  <a:pt x="4414092" y="405788"/>
                  <a:pt x="4553639" y="337851"/>
                  <a:pt x="4693186" y="286439"/>
                </a:cubicBezTo>
                <a:cubicBezTo>
                  <a:pt x="4832733" y="235027"/>
                  <a:pt x="5009002" y="194632"/>
                  <a:pt x="5155894" y="154237"/>
                </a:cubicBezTo>
                <a:cubicBezTo>
                  <a:pt x="5302786" y="113842"/>
                  <a:pt x="5457022" y="69774"/>
                  <a:pt x="5574535" y="44068"/>
                </a:cubicBezTo>
                <a:cubicBezTo>
                  <a:pt x="5692048" y="18362"/>
                  <a:pt x="5776511" y="9181"/>
                  <a:pt x="5860974" y="0"/>
                </a:cubicBezTo>
              </a:path>
            </a:pathLst>
          </a:custGeom>
          <a:noFill/>
          <a:ln w="57150" cap="rnd" cmpd="sng" algn="ctr">
            <a:solidFill>
              <a:srgbClr val="F08A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748846" y="2093191"/>
            <a:ext cx="6324085" cy="3841762"/>
            <a:chOff x="1813581" y="2071171"/>
            <a:chExt cx="6324085" cy="3841762"/>
          </a:xfrm>
        </p:grpSpPr>
        <p:grpSp>
          <p:nvGrpSpPr>
            <p:cNvPr id="8" name="Groupe 7"/>
            <p:cNvGrpSpPr/>
            <p:nvPr/>
          </p:nvGrpSpPr>
          <p:grpSpPr>
            <a:xfrm>
              <a:off x="1813581" y="2071171"/>
              <a:ext cx="6173648" cy="3423889"/>
              <a:chOff x="1813581" y="2071171"/>
              <a:chExt cx="6173648" cy="3423889"/>
            </a:xfrm>
          </p:grpSpPr>
          <p:cxnSp>
            <p:nvCxnSpPr>
              <p:cNvPr id="5" name="Connecteur droit 4"/>
              <p:cNvCxnSpPr/>
              <p:nvPr/>
            </p:nvCxnSpPr>
            <p:spPr bwMode="auto">
              <a:xfrm>
                <a:off x="1813581" y="2071171"/>
                <a:ext cx="0" cy="3423887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4" name="Connecteur droit 23"/>
              <p:cNvCxnSpPr/>
              <p:nvPr/>
            </p:nvCxnSpPr>
            <p:spPr bwMode="auto">
              <a:xfrm flipH="1" flipV="1">
                <a:off x="1813582" y="5495058"/>
                <a:ext cx="6173647" cy="2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26" name="ZoneTexte 25"/>
            <p:cNvSpPr txBox="1"/>
            <p:nvPr/>
          </p:nvSpPr>
          <p:spPr>
            <a:xfrm>
              <a:off x="7377201" y="5543601"/>
              <a:ext cx="76046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Temps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2417774" y="5543601"/>
              <a:ext cx="70564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1 mois</a:t>
              </a: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3932719" y="5543601"/>
              <a:ext cx="95737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3/4 mois</a:t>
              </a: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5685984" y="5543601"/>
              <a:ext cx="76976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6 mois</a:t>
              </a:r>
            </a:p>
          </p:txBody>
        </p:sp>
      </p:grpSp>
      <p:sp>
        <p:nvSpPr>
          <p:cNvPr id="21" name="ZoneTexte 20"/>
          <p:cNvSpPr txBox="1"/>
          <p:nvPr/>
        </p:nvSpPr>
        <p:spPr>
          <a:xfrm>
            <a:off x="505108" y="4794075"/>
            <a:ext cx="1243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F08A00"/>
                </a:solidFill>
                <a:latin typeface="+mj-lt"/>
              </a:rPr>
              <a:t>Réalisme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787529" y="3805134"/>
            <a:ext cx="833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Moral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2075012" y="2595207"/>
            <a:ext cx="1523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Découverte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3160100" y="3479127"/>
            <a:ext cx="1457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Adaptation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5379044" y="4847679"/>
            <a:ext cx="1806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Mise en projet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615481" y="2887013"/>
            <a:ext cx="1457450" cy="137978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258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3" grpId="0" animBg="1"/>
      <p:bldP spid="21" grpId="0"/>
      <p:bldP spid="22" grpId="0"/>
      <p:bldP spid="30" grpId="0"/>
      <p:bldP spid="31" grpId="0"/>
      <p:bldP spid="32" grpId="0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 2"/>
          <p:cNvSpPr/>
          <p:nvPr/>
        </p:nvSpPr>
        <p:spPr bwMode="auto">
          <a:xfrm>
            <a:off x="1748847" y="2935554"/>
            <a:ext cx="6245402" cy="1964642"/>
          </a:xfrm>
          <a:custGeom>
            <a:avLst/>
            <a:gdLst>
              <a:gd name="connsiteX0" fmla="*/ 0 w 6094071"/>
              <a:gd name="connsiteY0" fmla="*/ 1134876 h 1964642"/>
              <a:gd name="connsiteX1" fmla="*/ 405114 w 6094071"/>
              <a:gd name="connsiteY1" fmla="*/ 758699 h 1964642"/>
              <a:gd name="connsiteX2" fmla="*/ 665545 w 6094071"/>
              <a:gd name="connsiteY2" fmla="*/ 556142 h 1964642"/>
              <a:gd name="connsiteX3" fmla="*/ 995423 w 6094071"/>
              <a:gd name="connsiteY3" fmla="*/ 289924 h 1964642"/>
              <a:gd name="connsiteX4" fmla="*/ 1215342 w 6094071"/>
              <a:gd name="connsiteY4" fmla="*/ 191540 h 1964642"/>
              <a:gd name="connsiteX5" fmla="*/ 1290577 w 6094071"/>
              <a:gd name="connsiteY5" fmla="*/ 191540 h 1964642"/>
              <a:gd name="connsiteX6" fmla="*/ 1354238 w 6094071"/>
              <a:gd name="connsiteY6" fmla="*/ 197327 h 1964642"/>
              <a:gd name="connsiteX7" fmla="*/ 1412112 w 6094071"/>
              <a:gd name="connsiteY7" fmla="*/ 295712 h 1964642"/>
              <a:gd name="connsiteX8" fmla="*/ 1498922 w 6094071"/>
              <a:gd name="connsiteY8" fmla="*/ 423033 h 1964642"/>
              <a:gd name="connsiteX9" fmla="*/ 1614669 w 6094071"/>
              <a:gd name="connsiteY9" fmla="*/ 515631 h 1964642"/>
              <a:gd name="connsiteX10" fmla="*/ 1672542 w 6094071"/>
              <a:gd name="connsiteY10" fmla="*/ 515631 h 1964642"/>
              <a:gd name="connsiteX11" fmla="*/ 1765139 w 6094071"/>
              <a:gd name="connsiteY11" fmla="*/ 498269 h 1964642"/>
              <a:gd name="connsiteX12" fmla="*/ 1869312 w 6094071"/>
              <a:gd name="connsiteY12" fmla="*/ 428821 h 1964642"/>
              <a:gd name="connsiteX13" fmla="*/ 2013995 w 6094071"/>
              <a:gd name="connsiteY13" fmla="*/ 307287 h 1964642"/>
              <a:gd name="connsiteX14" fmla="*/ 2228127 w 6094071"/>
              <a:gd name="connsiteY14" fmla="*/ 104730 h 1964642"/>
              <a:gd name="connsiteX15" fmla="*/ 2355448 w 6094071"/>
              <a:gd name="connsiteY15" fmla="*/ 23707 h 1964642"/>
              <a:gd name="connsiteX16" fmla="*/ 2453833 w 6094071"/>
              <a:gd name="connsiteY16" fmla="*/ 557 h 1964642"/>
              <a:gd name="connsiteX17" fmla="*/ 2546431 w 6094071"/>
              <a:gd name="connsiteY17" fmla="*/ 12132 h 1964642"/>
              <a:gd name="connsiteX18" fmla="*/ 2639028 w 6094071"/>
              <a:gd name="connsiteY18" fmla="*/ 64218 h 1964642"/>
              <a:gd name="connsiteX19" fmla="*/ 2691114 w 6094071"/>
              <a:gd name="connsiteY19" fmla="*/ 208902 h 1964642"/>
              <a:gd name="connsiteX20" fmla="*/ 2754775 w 6094071"/>
              <a:gd name="connsiteY20" fmla="*/ 301499 h 1964642"/>
              <a:gd name="connsiteX21" fmla="*/ 2824223 w 6094071"/>
              <a:gd name="connsiteY21" fmla="*/ 527205 h 1964642"/>
              <a:gd name="connsiteX22" fmla="*/ 2945757 w 6094071"/>
              <a:gd name="connsiteY22" fmla="*/ 857084 h 1964642"/>
              <a:gd name="connsiteX23" fmla="*/ 3102015 w 6094071"/>
              <a:gd name="connsiteY23" fmla="*/ 1366370 h 1964642"/>
              <a:gd name="connsiteX24" fmla="*/ 3217762 w 6094071"/>
              <a:gd name="connsiteY24" fmla="*/ 1661524 h 1964642"/>
              <a:gd name="connsiteX25" fmla="*/ 3391382 w 6094071"/>
              <a:gd name="connsiteY25" fmla="*/ 1933530 h 1964642"/>
              <a:gd name="connsiteX26" fmla="*/ 3565003 w 6094071"/>
              <a:gd name="connsiteY26" fmla="*/ 1950892 h 1964642"/>
              <a:gd name="connsiteX27" fmla="*/ 3721261 w 6094071"/>
              <a:gd name="connsiteY27" fmla="*/ 1864081 h 1964642"/>
              <a:gd name="connsiteX28" fmla="*/ 3946967 w 6094071"/>
              <a:gd name="connsiteY28" fmla="*/ 1638375 h 1964642"/>
              <a:gd name="connsiteX29" fmla="*/ 4143737 w 6094071"/>
              <a:gd name="connsiteY29" fmla="*/ 1418456 h 1964642"/>
              <a:gd name="connsiteX30" fmla="*/ 4311570 w 6094071"/>
              <a:gd name="connsiteY30" fmla="*/ 1291135 h 1964642"/>
              <a:gd name="connsiteX31" fmla="*/ 4797707 w 6094071"/>
              <a:gd name="connsiteY31" fmla="*/ 926532 h 1964642"/>
              <a:gd name="connsiteX32" fmla="*/ 6094071 w 6094071"/>
              <a:gd name="connsiteY32" fmla="*/ 52643 h 1964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094071" h="1964642">
                <a:moveTo>
                  <a:pt x="0" y="1134876"/>
                </a:moveTo>
                <a:cubicBezTo>
                  <a:pt x="147095" y="995015"/>
                  <a:pt x="294190" y="855155"/>
                  <a:pt x="405114" y="758699"/>
                </a:cubicBezTo>
                <a:cubicBezTo>
                  <a:pt x="516038" y="662243"/>
                  <a:pt x="567160" y="634271"/>
                  <a:pt x="665545" y="556142"/>
                </a:cubicBezTo>
                <a:cubicBezTo>
                  <a:pt x="763930" y="478013"/>
                  <a:pt x="903790" y="350691"/>
                  <a:pt x="995423" y="289924"/>
                </a:cubicBezTo>
                <a:cubicBezTo>
                  <a:pt x="1087056" y="229157"/>
                  <a:pt x="1166150" y="207937"/>
                  <a:pt x="1215342" y="191540"/>
                </a:cubicBezTo>
                <a:cubicBezTo>
                  <a:pt x="1264534" y="175143"/>
                  <a:pt x="1267428" y="190575"/>
                  <a:pt x="1290577" y="191540"/>
                </a:cubicBezTo>
                <a:cubicBezTo>
                  <a:pt x="1313726" y="192504"/>
                  <a:pt x="1333982" y="179965"/>
                  <a:pt x="1354238" y="197327"/>
                </a:cubicBezTo>
                <a:cubicBezTo>
                  <a:pt x="1374494" y="214689"/>
                  <a:pt x="1387998" y="258095"/>
                  <a:pt x="1412112" y="295712"/>
                </a:cubicBezTo>
                <a:cubicBezTo>
                  <a:pt x="1436226" y="333329"/>
                  <a:pt x="1465163" y="386380"/>
                  <a:pt x="1498922" y="423033"/>
                </a:cubicBezTo>
                <a:cubicBezTo>
                  <a:pt x="1532682" y="459686"/>
                  <a:pt x="1585732" y="500198"/>
                  <a:pt x="1614669" y="515631"/>
                </a:cubicBezTo>
                <a:cubicBezTo>
                  <a:pt x="1643606" y="531064"/>
                  <a:pt x="1647464" y="518525"/>
                  <a:pt x="1672542" y="515631"/>
                </a:cubicBezTo>
                <a:cubicBezTo>
                  <a:pt x="1697620" y="512737"/>
                  <a:pt x="1732344" y="512737"/>
                  <a:pt x="1765139" y="498269"/>
                </a:cubicBezTo>
                <a:cubicBezTo>
                  <a:pt x="1797934" y="483801"/>
                  <a:pt x="1827836" y="460651"/>
                  <a:pt x="1869312" y="428821"/>
                </a:cubicBezTo>
                <a:cubicBezTo>
                  <a:pt x="1910788" y="396991"/>
                  <a:pt x="1954193" y="361302"/>
                  <a:pt x="2013995" y="307287"/>
                </a:cubicBezTo>
                <a:cubicBezTo>
                  <a:pt x="2073797" y="253272"/>
                  <a:pt x="2171218" y="151993"/>
                  <a:pt x="2228127" y="104730"/>
                </a:cubicBezTo>
                <a:cubicBezTo>
                  <a:pt x="2285036" y="57467"/>
                  <a:pt x="2317830" y="41069"/>
                  <a:pt x="2355448" y="23707"/>
                </a:cubicBezTo>
                <a:cubicBezTo>
                  <a:pt x="2393066" y="6345"/>
                  <a:pt x="2422003" y="2486"/>
                  <a:pt x="2453833" y="557"/>
                </a:cubicBezTo>
                <a:cubicBezTo>
                  <a:pt x="2485664" y="-1372"/>
                  <a:pt x="2515565" y="1522"/>
                  <a:pt x="2546431" y="12132"/>
                </a:cubicBezTo>
                <a:cubicBezTo>
                  <a:pt x="2577297" y="22742"/>
                  <a:pt x="2614914" y="31423"/>
                  <a:pt x="2639028" y="64218"/>
                </a:cubicBezTo>
                <a:cubicBezTo>
                  <a:pt x="2663142" y="97013"/>
                  <a:pt x="2671823" y="169355"/>
                  <a:pt x="2691114" y="208902"/>
                </a:cubicBezTo>
                <a:cubicBezTo>
                  <a:pt x="2710405" y="248449"/>
                  <a:pt x="2732590" y="248448"/>
                  <a:pt x="2754775" y="301499"/>
                </a:cubicBezTo>
                <a:cubicBezTo>
                  <a:pt x="2776960" y="354549"/>
                  <a:pt x="2792393" y="434607"/>
                  <a:pt x="2824223" y="527205"/>
                </a:cubicBezTo>
                <a:cubicBezTo>
                  <a:pt x="2856053" y="619802"/>
                  <a:pt x="2899458" y="717223"/>
                  <a:pt x="2945757" y="857084"/>
                </a:cubicBezTo>
                <a:cubicBezTo>
                  <a:pt x="2992056" y="996945"/>
                  <a:pt x="3056681" y="1232297"/>
                  <a:pt x="3102015" y="1366370"/>
                </a:cubicBezTo>
                <a:cubicBezTo>
                  <a:pt x="3147349" y="1500443"/>
                  <a:pt x="3169534" y="1566997"/>
                  <a:pt x="3217762" y="1661524"/>
                </a:cubicBezTo>
                <a:cubicBezTo>
                  <a:pt x="3265990" y="1756051"/>
                  <a:pt x="3333509" y="1885302"/>
                  <a:pt x="3391382" y="1933530"/>
                </a:cubicBezTo>
                <a:cubicBezTo>
                  <a:pt x="3449255" y="1981758"/>
                  <a:pt x="3510023" y="1962467"/>
                  <a:pt x="3565003" y="1950892"/>
                </a:cubicBezTo>
                <a:cubicBezTo>
                  <a:pt x="3619983" y="1939317"/>
                  <a:pt x="3657600" y="1916167"/>
                  <a:pt x="3721261" y="1864081"/>
                </a:cubicBezTo>
                <a:cubicBezTo>
                  <a:pt x="3784922" y="1811995"/>
                  <a:pt x="3876554" y="1712646"/>
                  <a:pt x="3946967" y="1638375"/>
                </a:cubicBezTo>
                <a:cubicBezTo>
                  <a:pt x="4017380" y="1564104"/>
                  <a:pt x="4082970" y="1476329"/>
                  <a:pt x="4143737" y="1418456"/>
                </a:cubicBezTo>
                <a:cubicBezTo>
                  <a:pt x="4204504" y="1360583"/>
                  <a:pt x="4311570" y="1291135"/>
                  <a:pt x="4311570" y="1291135"/>
                </a:cubicBezTo>
                <a:cubicBezTo>
                  <a:pt x="4420565" y="1209148"/>
                  <a:pt x="4500624" y="1132947"/>
                  <a:pt x="4797707" y="926532"/>
                </a:cubicBezTo>
                <a:cubicBezTo>
                  <a:pt x="5094790" y="720117"/>
                  <a:pt x="5594430" y="386380"/>
                  <a:pt x="6094071" y="52643"/>
                </a:cubicBezTo>
              </a:path>
            </a:pathLst>
          </a:custGeom>
          <a:noFill/>
          <a:ln w="38100" cap="rnd" cmpd="sng" algn="ctr">
            <a:solidFill>
              <a:srgbClr val="007BB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courbe de l’adaptation</a:t>
            </a:r>
          </a:p>
        </p:txBody>
      </p:sp>
      <p:sp>
        <p:nvSpPr>
          <p:cNvPr id="23" name="Forme libre 22"/>
          <p:cNvSpPr/>
          <p:nvPr/>
        </p:nvSpPr>
        <p:spPr bwMode="auto">
          <a:xfrm>
            <a:off x="1841183" y="2478781"/>
            <a:ext cx="5860974" cy="2655066"/>
          </a:xfrm>
          <a:custGeom>
            <a:avLst/>
            <a:gdLst>
              <a:gd name="connsiteX0" fmla="*/ 0 w 5860974"/>
              <a:gd name="connsiteY0" fmla="*/ 2622015 h 2655066"/>
              <a:gd name="connsiteX1" fmla="*/ 451692 w 5860974"/>
              <a:gd name="connsiteY1" fmla="*/ 2655066 h 2655066"/>
              <a:gd name="connsiteX2" fmla="*/ 837282 w 5860974"/>
              <a:gd name="connsiteY2" fmla="*/ 2622015 h 2655066"/>
              <a:gd name="connsiteX3" fmla="*/ 1344058 w 5860974"/>
              <a:gd name="connsiteY3" fmla="*/ 2555914 h 2655066"/>
              <a:gd name="connsiteX4" fmla="*/ 1828800 w 5860974"/>
              <a:gd name="connsiteY4" fmla="*/ 2456762 h 2655066"/>
              <a:gd name="connsiteX5" fmla="*/ 2291509 w 5860974"/>
              <a:gd name="connsiteY5" fmla="*/ 2236425 h 2655066"/>
              <a:gd name="connsiteX6" fmla="*/ 2864386 w 5860974"/>
              <a:gd name="connsiteY6" fmla="*/ 1828800 h 2655066"/>
              <a:gd name="connsiteX7" fmla="*/ 3459296 w 5860974"/>
              <a:gd name="connsiteY7" fmla="*/ 1322025 h 2655066"/>
              <a:gd name="connsiteX8" fmla="*/ 3701668 w 5860974"/>
              <a:gd name="connsiteY8" fmla="*/ 1112704 h 2655066"/>
              <a:gd name="connsiteX9" fmla="*/ 3833870 w 5860974"/>
              <a:gd name="connsiteY9" fmla="*/ 947451 h 2655066"/>
              <a:gd name="connsiteX10" fmla="*/ 3966072 w 5860974"/>
              <a:gd name="connsiteY10" fmla="*/ 782198 h 2655066"/>
              <a:gd name="connsiteX11" fmla="*/ 4120309 w 5860974"/>
              <a:gd name="connsiteY11" fmla="*/ 627962 h 2655066"/>
              <a:gd name="connsiteX12" fmla="*/ 4318612 w 5860974"/>
              <a:gd name="connsiteY12" fmla="*/ 462709 h 2655066"/>
              <a:gd name="connsiteX13" fmla="*/ 4693186 w 5860974"/>
              <a:gd name="connsiteY13" fmla="*/ 286439 h 2655066"/>
              <a:gd name="connsiteX14" fmla="*/ 5155894 w 5860974"/>
              <a:gd name="connsiteY14" fmla="*/ 154237 h 2655066"/>
              <a:gd name="connsiteX15" fmla="*/ 5574535 w 5860974"/>
              <a:gd name="connsiteY15" fmla="*/ 44068 h 2655066"/>
              <a:gd name="connsiteX16" fmla="*/ 5860974 w 5860974"/>
              <a:gd name="connsiteY16" fmla="*/ 0 h 2655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60974" h="2655066">
                <a:moveTo>
                  <a:pt x="0" y="2622015"/>
                </a:moveTo>
                <a:cubicBezTo>
                  <a:pt x="156072" y="2638540"/>
                  <a:pt x="312145" y="2655066"/>
                  <a:pt x="451692" y="2655066"/>
                </a:cubicBezTo>
                <a:cubicBezTo>
                  <a:pt x="591239" y="2655066"/>
                  <a:pt x="688554" y="2638540"/>
                  <a:pt x="837282" y="2622015"/>
                </a:cubicBezTo>
                <a:cubicBezTo>
                  <a:pt x="986010" y="2605490"/>
                  <a:pt x="1178805" y="2583456"/>
                  <a:pt x="1344058" y="2555914"/>
                </a:cubicBezTo>
                <a:cubicBezTo>
                  <a:pt x="1509311" y="2528372"/>
                  <a:pt x="1670892" y="2510010"/>
                  <a:pt x="1828800" y="2456762"/>
                </a:cubicBezTo>
                <a:cubicBezTo>
                  <a:pt x="1986708" y="2403514"/>
                  <a:pt x="2118911" y="2341085"/>
                  <a:pt x="2291509" y="2236425"/>
                </a:cubicBezTo>
                <a:cubicBezTo>
                  <a:pt x="2464107" y="2131765"/>
                  <a:pt x="2669755" y="1981200"/>
                  <a:pt x="2864386" y="1828800"/>
                </a:cubicBezTo>
                <a:cubicBezTo>
                  <a:pt x="3059017" y="1676400"/>
                  <a:pt x="3459296" y="1322025"/>
                  <a:pt x="3459296" y="1322025"/>
                </a:cubicBezTo>
                <a:cubicBezTo>
                  <a:pt x="3598843" y="1202676"/>
                  <a:pt x="3639239" y="1175133"/>
                  <a:pt x="3701668" y="1112704"/>
                </a:cubicBezTo>
                <a:cubicBezTo>
                  <a:pt x="3764097" y="1050275"/>
                  <a:pt x="3833870" y="947451"/>
                  <a:pt x="3833870" y="947451"/>
                </a:cubicBezTo>
                <a:cubicBezTo>
                  <a:pt x="3877937" y="892367"/>
                  <a:pt x="3918332" y="835446"/>
                  <a:pt x="3966072" y="782198"/>
                </a:cubicBezTo>
                <a:cubicBezTo>
                  <a:pt x="4013812" y="728950"/>
                  <a:pt x="4061552" y="681210"/>
                  <a:pt x="4120309" y="627962"/>
                </a:cubicBezTo>
                <a:cubicBezTo>
                  <a:pt x="4179066" y="574714"/>
                  <a:pt x="4223132" y="519630"/>
                  <a:pt x="4318612" y="462709"/>
                </a:cubicBezTo>
                <a:cubicBezTo>
                  <a:pt x="4414092" y="405788"/>
                  <a:pt x="4553639" y="337851"/>
                  <a:pt x="4693186" y="286439"/>
                </a:cubicBezTo>
                <a:cubicBezTo>
                  <a:pt x="4832733" y="235027"/>
                  <a:pt x="5009002" y="194632"/>
                  <a:pt x="5155894" y="154237"/>
                </a:cubicBezTo>
                <a:cubicBezTo>
                  <a:pt x="5302786" y="113842"/>
                  <a:pt x="5457022" y="69774"/>
                  <a:pt x="5574535" y="44068"/>
                </a:cubicBezTo>
                <a:cubicBezTo>
                  <a:pt x="5692048" y="18362"/>
                  <a:pt x="5776511" y="9181"/>
                  <a:pt x="5860974" y="0"/>
                </a:cubicBezTo>
              </a:path>
            </a:pathLst>
          </a:custGeom>
          <a:noFill/>
          <a:ln w="57150" cap="rnd" cmpd="sng" algn="ctr">
            <a:solidFill>
              <a:srgbClr val="F08A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748846" y="2093191"/>
            <a:ext cx="6324085" cy="3841762"/>
            <a:chOff x="1813581" y="2071171"/>
            <a:chExt cx="6324085" cy="3841762"/>
          </a:xfrm>
        </p:grpSpPr>
        <p:grpSp>
          <p:nvGrpSpPr>
            <p:cNvPr id="8" name="Groupe 7"/>
            <p:cNvGrpSpPr/>
            <p:nvPr/>
          </p:nvGrpSpPr>
          <p:grpSpPr>
            <a:xfrm>
              <a:off x="1813581" y="2071171"/>
              <a:ext cx="6173648" cy="3423889"/>
              <a:chOff x="1813581" y="2071171"/>
              <a:chExt cx="6173648" cy="3423889"/>
            </a:xfrm>
          </p:grpSpPr>
          <p:cxnSp>
            <p:nvCxnSpPr>
              <p:cNvPr id="5" name="Connecteur droit 4"/>
              <p:cNvCxnSpPr/>
              <p:nvPr/>
            </p:nvCxnSpPr>
            <p:spPr bwMode="auto">
              <a:xfrm>
                <a:off x="1813581" y="2071171"/>
                <a:ext cx="0" cy="3423887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4" name="Connecteur droit 23"/>
              <p:cNvCxnSpPr/>
              <p:nvPr/>
            </p:nvCxnSpPr>
            <p:spPr bwMode="auto">
              <a:xfrm flipH="1" flipV="1">
                <a:off x="1813582" y="5495058"/>
                <a:ext cx="6173647" cy="2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26" name="ZoneTexte 25"/>
            <p:cNvSpPr txBox="1"/>
            <p:nvPr/>
          </p:nvSpPr>
          <p:spPr>
            <a:xfrm>
              <a:off x="7377201" y="5543601"/>
              <a:ext cx="76046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Temps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2417774" y="5543601"/>
              <a:ext cx="70564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1 mois</a:t>
              </a: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3932719" y="5543601"/>
              <a:ext cx="95737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3/4 mois</a:t>
              </a: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5685984" y="5543601"/>
              <a:ext cx="76976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6 mois</a:t>
              </a:r>
            </a:p>
          </p:txBody>
        </p:sp>
      </p:grpSp>
      <p:sp>
        <p:nvSpPr>
          <p:cNvPr id="21" name="ZoneTexte 20"/>
          <p:cNvSpPr txBox="1"/>
          <p:nvPr/>
        </p:nvSpPr>
        <p:spPr>
          <a:xfrm>
            <a:off x="505108" y="4794075"/>
            <a:ext cx="1243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F08A00"/>
                </a:solidFill>
                <a:latin typeface="+mj-lt"/>
              </a:rPr>
              <a:t>Réalisme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787529" y="3805134"/>
            <a:ext cx="833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Moral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2075012" y="2595207"/>
            <a:ext cx="1523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Découverte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3160100" y="3479127"/>
            <a:ext cx="1457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Adaptation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5379044" y="4847679"/>
            <a:ext cx="1806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Mise en projet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6912188" y="3674199"/>
            <a:ext cx="1504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Proposition</a:t>
            </a:r>
          </a:p>
        </p:txBody>
      </p:sp>
    </p:spTree>
    <p:extLst>
      <p:ext uri="{BB962C8B-B14F-4D97-AF65-F5344CB8AC3E}">
        <p14:creationId xmlns:p14="http://schemas.microsoft.com/office/powerpoint/2010/main" val="461027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3" grpId="0" animBg="1"/>
      <p:bldP spid="21" grpId="0"/>
      <p:bldP spid="22" grpId="0"/>
      <p:bldP spid="30" grpId="0"/>
      <p:bldP spid="31" grpId="0"/>
      <p:bldP spid="32" grpId="0"/>
      <p:bldP spid="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98652" y="1732169"/>
            <a:ext cx="7775332" cy="4514251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>
                <a:latin typeface="+mj-lt"/>
              </a:rPr>
              <a:t>Temps de réflexion personnelle </a:t>
            </a:r>
          </a:p>
          <a:p>
            <a:endParaRPr lang="fr-FR" sz="2000" dirty="0">
              <a:latin typeface="Akzidenz-Grotesk Std Light" panose="02000506040000020003" pitchFamily="2" charset="0"/>
            </a:endParaRPr>
          </a:p>
          <a:p>
            <a:pPr marL="0" lvl="0" indent="0">
              <a:buNone/>
            </a:pPr>
            <a:r>
              <a:rPr lang="fr-FR" sz="2000" dirty="0">
                <a:solidFill>
                  <a:prstClr val="black"/>
                </a:solidFill>
                <a:latin typeface="Akzidenz-Grotesk Std Light" panose="02000506040000020003" pitchFamily="2" charset="0"/>
              </a:rPr>
              <a:t>De ce que je connais de moi à partir de mes 1ères expériences et suite à ces échanges :</a:t>
            </a:r>
          </a:p>
          <a:p>
            <a:pPr marL="0" lvl="0" indent="0">
              <a:buNone/>
            </a:pPr>
            <a:endParaRPr lang="fr-FR" sz="2000" dirty="0">
              <a:solidFill>
                <a:prstClr val="black"/>
              </a:solidFill>
              <a:latin typeface="Akzidenz-Grotesk Std Light" panose="02000506040000020003" pitchFamily="2" charset="0"/>
            </a:endParaRPr>
          </a:p>
          <a:p>
            <a:pPr lvl="0"/>
            <a:r>
              <a:rPr lang="fr-FR" sz="2000" dirty="0">
                <a:solidFill>
                  <a:prstClr val="black"/>
                </a:solidFill>
                <a:latin typeface="Akzidenz-Grotesk Std Light" panose="02000506040000020003" pitchFamily="2" charset="0"/>
              </a:rPr>
              <a:t>Comment je me projette dans la vie quotidienne sur place ?</a:t>
            </a:r>
          </a:p>
          <a:p>
            <a:pPr lvl="0"/>
            <a:r>
              <a:rPr lang="fr-FR" sz="2000" dirty="0">
                <a:solidFill>
                  <a:prstClr val="black"/>
                </a:solidFill>
                <a:latin typeface="Akzidenz-Grotesk Std Light" panose="02000506040000020003" pitchFamily="2" charset="0"/>
              </a:rPr>
              <a:t>A quoi est-ce que je serai attentif durant mes 1ers mois de volontariat (de quoi aurai-je besoin pour faciliter mon adaptation sur place ? à quoi je tiens ?)</a:t>
            </a:r>
          </a:p>
          <a:p>
            <a:pPr lvl="0"/>
            <a:r>
              <a:rPr lang="fr-FR" sz="2000" dirty="0">
                <a:solidFill>
                  <a:prstClr val="black"/>
                </a:solidFill>
                <a:latin typeface="Akzidenz-Grotesk Std Light" panose="02000506040000020003" pitchFamily="2" charset="0"/>
              </a:rPr>
              <a:t>Ai-je des craintes, des peurs ?</a:t>
            </a:r>
          </a:p>
          <a:p>
            <a:pPr lvl="0"/>
            <a:r>
              <a:rPr lang="fr-FR" sz="2000" dirty="0">
                <a:solidFill>
                  <a:prstClr val="black"/>
                </a:solidFill>
                <a:latin typeface="Akzidenz-Grotesk Std Light" panose="02000506040000020003" pitchFamily="2" charset="0"/>
              </a:rPr>
              <a:t>Quels sont mes moyens de ressourcement ? sont-ils transposables sur le terrain ? </a:t>
            </a:r>
            <a:endParaRPr lang="fr-FR" sz="2000" dirty="0">
              <a:solidFill>
                <a:schemeClr val="accent4"/>
              </a:solidFill>
              <a:latin typeface="Akzidenz-Grotesk Std Light" panose="02000506040000020003" pitchFamily="2" charset="0"/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439350" y="299408"/>
            <a:ext cx="755965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4400" dirty="0">
                <a:solidFill>
                  <a:schemeClr val="bg1"/>
                </a:solidFill>
                <a:latin typeface="+mj-lt"/>
              </a:rPr>
              <a:t>Une adaptation réussie</a:t>
            </a:r>
          </a:p>
        </p:txBody>
      </p:sp>
    </p:spTree>
    <p:extLst>
      <p:ext uri="{BB962C8B-B14F-4D97-AF65-F5344CB8AC3E}">
        <p14:creationId xmlns:p14="http://schemas.microsoft.com/office/powerpoint/2010/main" val="2953852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cas de conscience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259" y="1618220"/>
            <a:ext cx="4877481" cy="487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38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e 21"/>
          <p:cNvGrpSpPr/>
          <p:nvPr/>
        </p:nvGrpSpPr>
        <p:grpSpPr>
          <a:xfrm>
            <a:off x="4086343" y="2225535"/>
            <a:ext cx="1090672" cy="1777918"/>
            <a:chOff x="-920127" y="1988507"/>
            <a:chExt cx="1090672" cy="1777918"/>
          </a:xfrm>
          <a:solidFill>
            <a:srgbClr val="007BB6"/>
          </a:solidFill>
        </p:grpSpPr>
        <p:sp>
          <p:nvSpPr>
            <p:cNvPr id="12" name="Larme 11"/>
            <p:cNvSpPr/>
            <p:nvPr/>
          </p:nvSpPr>
          <p:spPr bwMode="auto">
            <a:xfrm rot="18975044">
              <a:off x="-835133" y="1988507"/>
              <a:ext cx="914400" cy="914400"/>
            </a:xfrm>
            <a:prstGeom prst="teardrop">
              <a:avLst/>
            </a:prstGeom>
            <a:grpFill/>
            <a:ln w="9525" cap="flat" cmpd="sng" algn="ctr">
              <a:solidFill>
                <a:srgbClr val="007BB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Larme 12"/>
            <p:cNvSpPr/>
            <p:nvPr/>
          </p:nvSpPr>
          <p:spPr bwMode="auto">
            <a:xfrm rot="8100000">
              <a:off x="-835133" y="2852025"/>
              <a:ext cx="914400" cy="914400"/>
            </a:xfrm>
            <a:prstGeom prst="teardrop">
              <a:avLst/>
            </a:prstGeom>
            <a:grpFill/>
            <a:ln w="9525" cap="flat" cmpd="sng" algn="ctr">
              <a:solidFill>
                <a:srgbClr val="007BB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21" name="Groupe 20"/>
            <p:cNvGrpSpPr/>
            <p:nvPr/>
          </p:nvGrpSpPr>
          <p:grpSpPr>
            <a:xfrm>
              <a:off x="-920127" y="2194429"/>
              <a:ext cx="1090672" cy="1331208"/>
              <a:chOff x="-920127" y="2194429"/>
              <a:chExt cx="1090672" cy="1331208"/>
            </a:xfrm>
            <a:grpFill/>
          </p:grpSpPr>
          <p:sp>
            <p:nvSpPr>
              <p:cNvPr id="15" name="Ellipse 14"/>
              <p:cNvSpPr/>
              <p:nvPr/>
            </p:nvSpPr>
            <p:spPr bwMode="auto">
              <a:xfrm>
                <a:off x="-775068" y="2194429"/>
                <a:ext cx="914400" cy="914400"/>
              </a:xfrm>
              <a:prstGeom prst="ellipse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6" name="Ellipse 15"/>
              <p:cNvSpPr/>
              <p:nvPr/>
            </p:nvSpPr>
            <p:spPr bwMode="auto">
              <a:xfrm>
                <a:off x="-743855" y="2456999"/>
                <a:ext cx="914400" cy="914400"/>
              </a:xfrm>
              <a:prstGeom prst="ellipse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7" name="Ellipse 16"/>
              <p:cNvSpPr/>
              <p:nvPr/>
            </p:nvSpPr>
            <p:spPr bwMode="auto">
              <a:xfrm>
                <a:off x="-765889" y="2611237"/>
                <a:ext cx="914400" cy="914400"/>
              </a:xfrm>
              <a:prstGeom prst="ellipse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8" name="Ellipse 17"/>
              <p:cNvSpPr/>
              <p:nvPr/>
            </p:nvSpPr>
            <p:spPr bwMode="auto">
              <a:xfrm>
                <a:off x="-898093" y="2225642"/>
                <a:ext cx="914400" cy="914400"/>
              </a:xfrm>
              <a:prstGeom prst="ellipse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9" name="Ellipse 18"/>
              <p:cNvSpPr/>
              <p:nvPr/>
            </p:nvSpPr>
            <p:spPr bwMode="auto">
              <a:xfrm>
                <a:off x="-898092" y="2445979"/>
                <a:ext cx="914400" cy="914400"/>
              </a:xfrm>
              <a:prstGeom prst="ellipse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0" name="Ellipse 19"/>
              <p:cNvSpPr/>
              <p:nvPr/>
            </p:nvSpPr>
            <p:spPr bwMode="auto">
              <a:xfrm>
                <a:off x="-920127" y="2600220"/>
                <a:ext cx="914400" cy="914400"/>
              </a:xfrm>
              <a:prstGeom prst="ellipse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60120" y="5150616"/>
            <a:ext cx="7726205" cy="899887"/>
          </a:xfrm>
        </p:spPr>
        <p:txBody>
          <a:bodyPr/>
          <a:lstStyle/>
          <a:p>
            <a:pPr marL="0" indent="0">
              <a:buNone/>
            </a:pPr>
            <a:r>
              <a:rPr lang="fr-FR" sz="24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Il s’agit de l’interaction (C) entre ce que je suis / ce qui m’habite (P) et le milieu où j’évolue (S).</a:t>
            </a:r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/>
              <a:t>Echelle de valeur et cas de conscience</a:t>
            </a:r>
          </a:p>
        </p:txBody>
      </p:sp>
      <p:sp>
        <p:nvSpPr>
          <p:cNvPr id="2" name="Ellipse 1"/>
          <p:cNvSpPr/>
          <p:nvPr/>
        </p:nvSpPr>
        <p:spPr bwMode="auto">
          <a:xfrm>
            <a:off x="2407650" y="1735775"/>
            <a:ext cx="2765661" cy="2765661"/>
          </a:xfrm>
          <a:prstGeom prst="ellipse">
            <a:avLst/>
          </a:prstGeom>
          <a:noFill/>
          <a:ln w="57150" cap="flat" cmpd="sng" algn="ctr">
            <a:solidFill>
              <a:srgbClr val="F08A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Ellipse 7"/>
          <p:cNvSpPr/>
          <p:nvPr/>
        </p:nvSpPr>
        <p:spPr bwMode="auto">
          <a:xfrm>
            <a:off x="4083198" y="1735775"/>
            <a:ext cx="2765661" cy="2765661"/>
          </a:xfrm>
          <a:prstGeom prst="ellipse">
            <a:avLst/>
          </a:prstGeom>
          <a:noFill/>
          <a:ln w="57150" cap="flat" cmpd="sng" algn="ctr">
            <a:solidFill>
              <a:srgbClr val="F08A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30" name="Groupe 29"/>
          <p:cNvGrpSpPr/>
          <p:nvPr/>
        </p:nvGrpSpPr>
        <p:grpSpPr>
          <a:xfrm>
            <a:off x="3062655" y="2482795"/>
            <a:ext cx="540000" cy="1271621"/>
            <a:chOff x="3062655" y="2362714"/>
            <a:chExt cx="540000" cy="1271621"/>
          </a:xfrm>
        </p:grpSpPr>
        <p:sp>
          <p:nvSpPr>
            <p:cNvPr id="23" name="ZoneTexte 22"/>
            <p:cNvSpPr txBox="1"/>
            <p:nvPr/>
          </p:nvSpPr>
          <p:spPr>
            <a:xfrm>
              <a:off x="3078419" y="2362714"/>
              <a:ext cx="50847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4800" dirty="0">
                  <a:solidFill>
                    <a:schemeClr val="accent4"/>
                  </a:solidFill>
                  <a:latin typeface="+mj-lt"/>
                </a:rPr>
                <a:t>P</a:t>
              </a:r>
            </a:p>
          </p:txBody>
        </p:sp>
        <p:sp>
          <p:nvSpPr>
            <p:cNvPr id="26" name="Ellipse 25"/>
            <p:cNvSpPr/>
            <p:nvPr/>
          </p:nvSpPr>
          <p:spPr bwMode="auto">
            <a:xfrm>
              <a:off x="3062655" y="3094335"/>
              <a:ext cx="540000" cy="540000"/>
            </a:xfrm>
            <a:prstGeom prst="ellipse">
              <a:avLst/>
            </a:prstGeom>
            <a:noFill/>
            <a:ln w="2857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0" i="0" u="none" strike="noStrike" cap="none" normalizeH="0" baseline="0" dirty="0">
                  <a:ln>
                    <a:noFill/>
                  </a:ln>
                  <a:solidFill>
                    <a:schemeClr val="accent4"/>
                  </a:solidFill>
                  <a:effectLst/>
                  <a:latin typeface="+mj-lt"/>
                </a:rPr>
                <a:t>+</a:t>
              </a:r>
            </a:p>
          </p:txBody>
        </p:sp>
      </p:grpSp>
      <p:grpSp>
        <p:nvGrpSpPr>
          <p:cNvPr id="31" name="Groupe 30"/>
          <p:cNvGrpSpPr/>
          <p:nvPr/>
        </p:nvGrpSpPr>
        <p:grpSpPr>
          <a:xfrm>
            <a:off x="5576582" y="2482795"/>
            <a:ext cx="540000" cy="1271621"/>
            <a:chOff x="5576582" y="2362714"/>
            <a:chExt cx="540000" cy="1271621"/>
          </a:xfrm>
        </p:grpSpPr>
        <p:sp>
          <p:nvSpPr>
            <p:cNvPr id="25" name="ZoneTexte 24"/>
            <p:cNvSpPr txBox="1"/>
            <p:nvPr/>
          </p:nvSpPr>
          <p:spPr>
            <a:xfrm>
              <a:off x="5592346" y="2362714"/>
              <a:ext cx="50847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4800" dirty="0">
                  <a:solidFill>
                    <a:schemeClr val="accent4"/>
                  </a:solidFill>
                  <a:latin typeface="+mj-lt"/>
                </a:rPr>
                <a:t>S</a:t>
              </a:r>
            </a:p>
          </p:txBody>
        </p:sp>
        <p:sp>
          <p:nvSpPr>
            <p:cNvPr id="28" name="Ellipse 27"/>
            <p:cNvSpPr/>
            <p:nvPr/>
          </p:nvSpPr>
          <p:spPr bwMode="auto">
            <a:xfrm>
              <a:off x="5576582" y="3094335"/>
              <a:ext cx="540000" cy="540000"/>
            </a:xfrm>
            <a:prstGeom prst="ellipse">
              <a:avLst/>
            </a:prstGeom>
            <a:noFill/>
            <a:ln w="2857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0" i="0" u="none" strike="noStrike" cap="none" normalizeH="0" baseline="0" dirty="0">
                  <a:ln>
                    <a:noFill/>
                  </a:ln>
                  <a:solidFill>
                    <a:schemeClr val="accent4"/>
                  </a:solidFill>
                  <a:effectLst/>
                  <a:latin typeface="+mj-lt"/>
                </a:rPr>
                <a:t>+</a:t>
              </a:r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4361679" y="2482795"/>
            <a:ext cx="540000" cy="1271621"/>
            <a:chOff x="4359254" y="2362714"/>
            <a:chExt cx="540000" cy="1271621"/>
          </a:xfrm>
        </p:grpSpPr>
        <p:sp>
          <p:nvSpPr>
            <p:cNvPr id="24" name="ZoneTexte 23"/>
            <p:cNvSpPr txBox="1"/>
            <p:nvPr/>
          </p:nvSpPr>
          <p:spPr>
            <a:xfrm>
              <a:off x="4375018" y="2362714"/>
              <a:ext cx="50847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4800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29" name="Ellipse 28"/>
            <p:cNvSpPr/>
            <p:nvPr/>
          </p:nvSpPr>
          <p:spPr bwMode="auto">
            <a:xfrm>
              <a:off x="4359254" y="3094335"/>
              <a:ext cx="540000" cy="540000"/>
            </a:xfrm>
            <a:prstGeom prst="ellipse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j-lt"/>
                </a:rPr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040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7897" y="5348879"/>
            <a:ext cx="7770974" cy="600236"/>
          </a:xfrm>
        </p:spPr>
        <p:txBody>
          <a:bodyPr/>
          <a:lstStyle/>
          <a:p>
            <a:pPr lvl="1" algn="ctr"/>
            <a:r>
              <a:rPr lang="fr-FR" altLang="fr-FR" sz="2800" dirty="0">
                <a:latin typeface="Akzidenz-Grotesk Std Light" panose="02000506040000020003" pitchFamily="2" charset="0"/>
              </a:rPr>
              <a:t>Risque de rupture (dissociation totale)</a:t>
            </a:r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>
          <a:xfrm>
            <a:off x="457676" y="294747"/>
            <a:ext cx="8228649" cy="803357"/>
          </a:xfrm>
        </p:spPr>
        <p:txBody>
          <a:bodyPr/>
          <a:lstStyle/>
          <a:p>
            <a:r>
              <a:rPr lang="fr-FR" sz="3200" dirty="0"/>
              <a:t>Echelle de valeur et cas de conscience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4065604" y="4378801"/>
            <a:ext cx="875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dirty="0">
                <a:solidFill>
                  <a:schemeClr val="accent4"/>
                </a:solidFill>
                <a:latin typeface="+mj-lt"/>
              </a:rPr>
              <a:t>C ?</a:t>
            </a:r>
          </a:p>
        </p:txBody>
      </p:sp>
      <p:grpSp>
        <p:nvGrpSpPr>
          <p:cNvPr id="29" name="Groupe 28"/>
          <p:cNvGrpSpPr/>
          <p:nvPr/>
        </p:nvGrpSpPr>
        <p:grpSpPr>
          <a:xfrm>
            <a:off x="1324516" y="1613140"/>
            <a:ext cx="6357737" cy="2765661"/>
            <a:chOff x="1982216" y="1613140"/>
            <a:chExt cx="6357737" cy="2765661"/>
          </a:xfrm>
        </p:grpSpPr>
        <p:grpSp>
          <p:nvGrpSpPr>
            <p:cNvPr id="4" name="Groupe 3"/>
            <p:cNvGrpSpPr/>
            <p:nvPr/>
          </p:nvGrpSpPr>
          <p:grpSpPr>
            <a:xfrm>
              <a:off x="1982216" y="1613140"/>
              <a:ext cx="2765661" cy="2765661"/>
              <a:chOff x="2407650" y="1735775"/>
              <a:chExt cx="2765661" cy="2765661"/>
            </a:xfrm>
          </p:grpSpPr>
          <p:sp>
            <p:nvSpPr>
              <p:cNvPr id="19" name="Ellipse 18"/>
              <p:cNvSpPr/>
              <p:nvPr/>
            </p:nvSpPr>
            <p:spPr bwMode="auto">
              <a:xfrm>
                <a:off x="2407650" y="1735775"/>
                <a:ext cx="2765661" cy="2765661"/>
              </a:xfrm>
              <a:prstGeom prst="ellipse">
                <a:avLst/>
              </a:prstGeom>
              <a:noFill/>
              <a:ln w="57150" cap="flat" cmpd="sng" algn="ctr">
                <a:solidFill>
                  <a:srgbClr val="F08A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3520480" y="2482795"/>
                <a:ext cx="540000" cy="1271621"/>
                <a:chOff x="3062655" y="2362714"/>
                <a:chExt cx="540000" cy="1271621"/>
              </a:xfrm>
            </p:grpSpPr>
            <p:sp>
              <p:nvSpPr>
                <p:cNvPr id="21" name="ZoneTexte 20"/>
                <p:cNvSpPr txBox="1"/>
                <p:nvPr/>
              </p:nvSpPr>
              <p:spPr>
                <a:xfrm>
                  <a:off x="3078419" y="2362714"/>
                  <a:ext cx="508473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r-FR" sz="4800" dirty="0">
                      <a:solidFill>
                        <a:schemeClr val="accent4"/>
                      </a:solidFill>
                      <a:latin typeface="+mj-lt"/>
                    </a:rPr>
                    <a:t>P</a:t>
                  </a:r>
                </a:p>
              </p:txBody>
            </p:sp>
            <p:sp>
              <p:nvSpPr>
                <p:cNvPr id="24" name="Ellipse 23"/>
                <p:cNvSpPr/>
                <p:nvPr/>
              </p:nvSpPr>
              <p:spPr bwMode="auto">
                <a:xfrm>
                  <a:off x="3062655" y="3094335"/>
                  <a:ext cx="540000" cy="54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accent4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800" b="0" i="0" u="none" strike="noStrike" cap="none" normalizeH="0" baseline="0" dirty="0">
                      <a:ln>
                        <a:noFill/>
                      </a:ln>
                      <a:solidFill>
                        <a:schemeClr val="accent4"/>
                      </a:solidFill>
                      <a:effectLst/>
                      <a:latin typeface="+mj-lt"/>
                    </a:rPr>
                    <a:t>-</a:t>
                  </a:r>
                </a:p>
              </p:txBody>
            </p:sp>
          </p:grpSp>
        </p:grpSp>
        <p:grpSp>
          <p:nvGrpSpPr>
            <p:cNvPr id="28" name="Groupe 27"/>
            <p:cNvGrpSpPr/>
            <p:nvPr/>
          </p:nvGrpSpPr>
          <p:grpSpPr>
            <a:xfrm>
              <a:off x="5574292" y="1613140"/>
              <a:ext cx="2765661" cy="2765661"/>
              <a:chOff x="4083198" y="1735775"/>
              <a:chExt cx="2765661" cy="2765661"/>
            </a:xfrm>
          </p:grpSpPr>
          <p:sp>
            <p:nvSpPr>
              <p:cNvPr id="20" name="Ellipse 19"/>
              <p:cNvSpPr/>
              <p:nvPr/>
            </p:nvSpPr>
            <p:spPr bwMode="auto">
              <a:xfrm>
                <a:off x="4083198" y="1735775"/>
                <a:ext cx="2765661" cy="2765661"/>
              </a:xfrm>
              <a:prstGeom prst="ellipse">
                <a:avLst/>
              </a:prstGeom>
              <a:noFill/>
              <a:ln w="57150" cap="flat" cmpd="sng" algn="ctr">
                <a:solidFill>
                  <a:srgbClr val="F08A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27" name="Groupe 26"/>
              <p:cNvGrpSpPr/>
              <p:nvPr/>
            </p:nvGrpSpPr>
            <p:grpSpPr>
              <a:xfrm>
                <a:off x="5196028" y="2482795"/>
                <a:ext cx="540000" cy="1271621"/>
                <a:chOff x="5576582" y="2362714"/>
                <a:chExt cx="540000" cy="1271621"/>
              </a:xfrm>
            </p:grpSpPr>
            <p:sp>
              <p:nvSpPr>
                <p:cNvPr id="23" name="ZoneTexte 22"/>
                <p:cNvSpPr txBox="1"/>
                <p:nvPr/>
              </p:nvSpPr>
              <p:spPr>
                <a:xfrm>
                  <a:off x="5592346" y="2362714"/>
                  <a:ext cx="508473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r-FR" sz="4800" dirty="0">
                      <a:solidFill>
                        <a:schemeClr val="accent4"/>
                      </a:solidFill>
                      <a:latin typeface="+mj-lt"/>
                    </a:rPr>
                    <a:t>S</a:t>
                  </a:r>
                </a:p>
              </p:txBody>
            </p:sp>
            <p:sp>
              <p:nvSpPr>
                <p:cNvPr id="25" name="Ellipse 24"/>
                <p:cNvSpPr/>
                <p:nvPr/>
              </p:nvSpPr>
              <p:spPr bwMode="auto">
                <a:xfrm>
                  <a:off x="5576582" y="3094335"/>
                  <a:ext cx="540000" cy="54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accent4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800" b="0" i="0" u="none" strike="noStrike" cap="none" normalizeH="0" baseline="0" dirty="0">
                      <a:ln>
                        <a:noFill/>
                      </a:ln>
                      <a:solidFill>
                        <a:schemeClr val="accent4"/>
                      </a:solidFill>
                      <a:effectLst/>
                      <a:latin typeface="+mj-lt"/>
                    </a:rPr>
                    <a:t>-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00280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e 31"/>
          <p:cNvGrpSpPr/>
          <p:nvPr/>
        </p:nvGrpSpPr>
        <p:grpSpPr>
          <a:xfrm>
            <a:off x="3678402" y="2243327"/>
            <a:ext cx="1831514" cy="2266025"/>
            <a:chOff x="3678402" y="2243327"/>
            <a:chExt cx="1831514" cy="2266025"/>
          </a:xfrm>
          <a:solidFill>
            <a:srgbClr val="007BB6"/>
          </a:solidFill>
        </p:grpSpPr>
        <p:sp>
          <p:nvSpPr>
            <p:cNvPr id="24" name="Larme 23"/>
            <p:cNvSpPr/>
            <p:nvPr/>
          </p:nvSpPr>
          <p:spPr bwMode="auto">
            <a:xfrm rot="18000000">
              <a:off x="3699838" y="2691787"/>
              <a:ext cx="914400" cy="914400"/>
            </a:xfrm>
            <a:prstGeom prst="teardrop">
              <a:avLst/>
            </a:prstGeom>
            <a:grpFill/>
            <a:ln w="9525" cap="flat" cmpd="sng" algn="ctr">
              <a:solidFill>
                <a:srgbClr val="007BB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Larme 24"/>
            <p:cNvSpPr/>
            <p:nvPr/>
          </p:nvSpPr>
          <p:spPr bwMode="auto">
            <a:xfrm rot="9000000">
              <a:off x="3726074" y="3193960"/>
              <a:ext cx="914400" cy="914400"/>
            </a:xfrm>
            <a:prstGeom prst="teardrop">
              <a:avLst/>
            </a:prstGeom>
            <a:grpFill/>
            <a:ln w="9525" cap="flat" cmpd="sng" algn="ctr">
              <a:solidFill>
                <a:srgbClr val="007BB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8" name="Larme 27"/>
            <p:cNvSpPr/>
            <p:nvPr/>
          </p:nvSpPr>
          <p:spPr bwMode="auto">
            <a:xfrm rot="2700000">
              <a:off x="3671202" y="2952480"/>
              <a:ext cx="914400" cy="900000"/>
            </a:xfrm>
            <a:prstGeom prst="teardrop">
              <a:avLst/>
            </a:prstGeom>
            <a:grpFill/>
            <a:ln w="9525" cap="flat" cmpd="sng" algn="ctr">
              <a:solidFill>
                <a:srgbClr val="007BB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31" name="Groupe 30"/>
            <p:cNvGrpSpPr/>
            <p:nvPr/>
          </p:nvGrpSpPr>
          <p:grpSpPr>
            <a:xfrm>
              <a:off x="3952178" y="2243327"/>
              <a:ext cx="1557738" cy="2266025"/>
              <a:chOff x="3952178" y="2243327"/>
              <a:chExt cx="1557738" cy="2266025"/>
            </a:xfrm>
            <a:grpFill/>
          </p:grpSpPr>
          <p:sp>
            <p:nvSpPr>
              <p:cNvPr id="20" name="Larme 19"/>
              <p:cNvSpPr/>
              <p:nvPr/>
            </p:nvSpPr>
            <p:spPr bwMode="auto">
              <a:xfrm rot="19800000">
                <a:off x="3952178" y="2243327"/>
                <a:ext cx="914400" cy="914400"/>
              </a:xfrm>
              <a:prstGeom prst="teardrop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1" name="Larme 20"/>
              <p:cNvSpPr/>
              <p:nvPr/>
            </p:nvSpPr>
            <p:spPr bwMode="auto">
              <a:xfrm rot="18000000">
                <a:off x="4314452" y="2245825"/>
                <a:ext cx="914400" cy="914400"/>
              </a:xfrm>
              <a:prstGeom prst="teardrop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2" name="Larme 21"/>
              <p:cNvSpPr/>
              <p:nvPr/>
            </p:nvSpPr>
            <p:spPr bwMode="auto">
              <a:xfrm rot="9000000">
                <a:off x="4325688" y="3579950"/>
                <a:ext cx="914400" cy="914400"/>
              </a:xfrm>
              <a:prstGeom prst="teardrop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3" name="Larme 22"/>
              <p:cNvSpPr/>
              <p:nvPr/>
            </p:nvSpPr>
            <p:spPr bwMode="auto">
              <a:xfrm rot="7200000">
                <a:off x="3977159" y="3594952"/>
                <a:ext cx="914400" cy="914400"/>
              </a:xfrm>
              <a:prstGeom prst="teardrop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6" name="Larme 25"/>
              <p:cNvSpPr/>
              <p:nvPr/>
            </p:nvSpPr>
            <p:spPr bwMode="auto">
              <a:xfrm rot="7200000">
                <a:off x="4569279" y="3163983"/>
                <a:ext cx="914400" cy="914400"/>
              </a:xfrm>
              <a:prstGeom prst="teardrop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7" name="Larme 26"/>
              <p:cNvSpPr/>
              <p:nvPr/>
            </p:nvSpPr>
            <p:spPr bwMode="auto">
              <a:xfrm rot="19800000">
                <a:off x="4580520" y="2688038"/>
                <a:ext cx="914400" cy="914400"/>
              </a:xfrm>
              <a:prstGeom prst="teardrop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9" name="Larme 28"/>
              <p:cNvSpPr/>
              <p:nvPr/>
            </p:nvSpPr>
            <p:spPr bwMode="auto">
              <a:xfrm rot="13500000">
                <a:off x="4595516" y="2969105"/>
                <a:ext cx="914400" cy="914400"/>
              </a:xfrm>
              <a:prstGeom prst="teardrop">
                <a:avLst/>
              </a:prstGeom>
              <a:grpFill/>
              <a:ln w="9525" cap="flat" cmpd="sng" algn="ctr">
                <a:solidFill>
                  <a:srgbClr val="007BB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457675" y="5477033"/>
            <a:ext cx="8068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6445" lvl="1" algn="ctr"/>
            <a:r>
              <a:rPr lang="fr-FR" altLang="fr-FR" sz="28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Risque de rupture (fusion)</a:t>
            </a:r>
          </a:p>
        </p:txBody>
      </p:sp>
      <p:sp>
        <p:nvSpPr>
          <p:cNvPr id="7" name="Titre 8"/>
          <p:cNvSpPr>
            <a:spLocks noGrp="1"/>
          </p:cNvSpPr>
          <p:nvPr>
            <p:ph type="title"/>
          </p:nvPr>
        </p:nvSpPr>
        <p:spPr>
          <a:xfrm>
            <a:off x="457676" y="294747"/>
            <a:ext cx="8228649" cy="803357"/>
          </a:xfrm>
        </p:spPr>
        <p:txBody>
          <a:bodyPr/>
          <a:lstStyle/>
          <a:p>
            <a:r>
              <a:rPr lang="fr-FR" sz="3200" dirty="0"/>
              <a:t>Echelle de valeur et cas de conscience</a:t>
            </a:r>
          </a:p>
        </p:txBody>
      </p:sp>
      <p:grpSp>
        <p:nvGrpSpPr>
          <p:cNvPr id="19" name="Groupe 18"/>
          <p:cNvGrpSpPr/>
          <p:nvPr/>
        </p:nvGrpSpPr>
        <p:grpSpPr>
          <a:xfrm>
            <a:off x="2734675" y="1987713"/>
            <a:ext cx="3713683" cy="2765661"/>
            <a:chOff x="2734675" y="1987713"/>
            <a:chExt cx="3713683" cy="2765661"/>
          </a:xfrm>
        </p:grpSpPr>
        <p:grpSp>
          <p:nvGrpSpPr>
            <p:cNvPr id="4" name="Groupe 3"/>
            <p:cNvGrpSpPr/>
            <p:nvPr/>
          </p:nvGrpSpPr>
          <p:grpSpPr>
            <a:xfrm>
              <a:off x="2734675" y="1987713"/>
              <a:ext cx="2765661" cy="2765661"/>
              <a:chOff x="1324516" y="1613140"/>
              <a:chExt cx="2765661" cy="2765661"/>
            </a:xfrm>
          </p:grpSpPr>
          <p:sp>
            <p:nvSpPr>
              <p:cNvPr id="15" name="Ellipse 14"/>
              <p:cNvSpPr/>
              <p:nvPr/>
            </p:nvSpPr>
            <p:spPr bwMode="auto">
              <a:xfrm>
                <a:off x="1324516" y="1613140"/>
                <a:ext cx="2765661" cy="2765661"/>
              </a:xfrm>
              <a:prstGeom prst="ellipse">
                <a:avLst/>
              </a:prstGeom>
              <a:noFill/>
              <a:ln w="57150" cap="flat" cmpd="sng" algn="ctr">
                <a:solidFill>
                  <a:srgbClr val="F08A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16" name="Groupe 15"/>
              <p:cNvGrpSpPr/>
              <p:nvPr/>
            </p:nvGrpSpPr>
            <p:grpSpPr>
              <a:xfrm>
                <a:off x="1500914" y="2360160"/>
                <a:ext cx="540000" cy="1271621"/>
                <a:chOff x="3062655" y="2362714"/>
                <a:chExt cx="540000" cy="1271621"/>
              </a:xfrm>
            </p:grpSpPr>
            <p:sp>
              <p:nvSpPr>
                <p:cNvPr id="17" name="ZoneTexte 16"/>
                <p:cNvSpPr txBox="1"/>
                <p:nvPr/>
              </p:nvSpPr>
              <p:spPr>
                <a:xfrm>
                  <a:off x="3078419" y="2362714"/>
                  <a:ext cx="508473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r-FR" sz="4800" dirty="0">
                      <a:solidFill>
                        <a:schemeClr val="accent4"/>
                      </a:solidFill>
                      <a:latin typeface="+mj-lt"/>
                    </a:rPr>
                    <a:t>P</a:t>
                  </a:r>
                </a:p>
              </p:txBody>
            </p:sp>
            <p:sp>
              <p:nvSpPr>
                <p:cNvPr id="18" name="Ellipse 17"/>
                <p:cNvSpPr/>
                <p:nvPr/>
              </p:nvSpPr>
              <p:spPr bwMode="auto">
                <a:xfrm>
                  <a:off x="3062655" y="3094335"/>
                  <a:ext cx="540000" cy="54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accent4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800" b="0" i="0" u="none" strike="noStrike" cap="none" normalizeH="0" baseline="0" dirty="0">
                      <a:ln>
                        <a:noFill/>
                      </a:ln>
                      <a:solidFill>
                        <a:schemeClr val="accent4"/>
                      </a:solidFill>
                      <a:effectLst/>
                      <a:latin typeface="+mj-lt"/>
                    </a:rPr>
                    <a:t>-</a:t>
                  </a:r>
                </a:p>
              </p:txBody>
            </p:sp>
          </p:grpSp>
        </p:grpSp>
        <p:grpSp>
          <p:nvGrpSpPr>
            <p:cNvPr id="5" name="Groupe 4"/>
            <p:cNvGrpSpPr/>
            <p:nvPr/>
          </p:nvGrpSpPr>
          <p:grpSpPr>
            <a:xfrm>
              <a:off x="3682697" y="1987713"/>
              <a:ext cx="2765661" cy="2765661"/>
              <a:chOff x="4916592" y="1613140"/>
              <a:chExt cx="2765661" cy="2765661"/>
            </a:xfrm>
          </p:grpSpPr>
          <p:sp>
            <p:nvSpPr>
              <p:cNvPr id="11" name="Ellipse 10"/>
              <p:cNvSpPr/>
              <p:nvPr/>
            </p:nvSpPr>
            <p:spPr bwMode="auto">
              <a:xfrm>
                <a:off x="4916592" y="1613140"/>
                <a:ext cx="2765661" cy="2765661"/>
              </a:xfrm>
              <a:prstGeom prst="ellipse">
                <a:avLst/>
              </a:prstGeom>
              <a:noFill/>
              <a:ln w="57150" cap="flat" cmpd="sng" algn="ctr">
                <a:solidFill>
                  <a:srgbClr val="F08A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12" name="Groupe 11"/>
              <p:cNvGrpSpPr/>
              <p:nvPr/>
            </p:nvGrpSpPr>
            <p:grpSpPr>
              <a:xfrm>
                <a:off x="6932807" y="2360160"/>
                <a:ext cx="540000" cy="1271621"/>
                <a:chOff x="5576582" y="2362714"/>
                <a:chExt cx="540000" cy="1271621"/>
              </a:xfrm>
            </p:grpSpPr>
            <p:sp>
              <p:nvSpPr>
                <p:cNvPr id="13" name="ZoneTexte 12"/>
                <p:cNvSpPr txBox="1"/>
                <p:nvPr/>
              </p:nvSpPr>
              <p:spPr>
                <a:xfrm>
                  <a:off x="5592346" y="2362714"/>
                  <a:ext cx="508473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r-FR" sz="4800" dirty="0">
                      <a:solidFill>
                        <a:schemeClr val="accent4"/>
                      </a:solidFill>
                      <a:latin typeface="+mj-lt"/>
                    </a:rPr>
                    <a:t>S</a:t>
                  </a:r>
                </a:p>
              </p:txBody>
            </p:sp>
            <p:sp>
              <p:nvSpPr>
                <p:cNvPr id="14" name="Ellipse 13"/>
                <p:cNvSpPr/>
                <p:nvPr/>
              </p:nvSpPr>
              <p:spPr bwMode="auto">
                <a:xfrm>
                  <a:off x="5576582" y="3094335"/>
                  <a:ext cx="540000" cy="540000"/>
                </a:xfrm>
                <a:prstGeom prst="ellipse">
                  <a:avLst/>
                </a:prstGeom>
                <a:noFill/>
                <a:ln w="28575" cap="flat" cmpd="sng" algn="ctr">
                  <a:solidFill>
                    <a:schemeClr val="accent4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800" b="0" i="0" u="none" strike="noStrike" cap="none" normalizeH="0" baseline="0" dirty="0">
                      <a:ln>
                        <a:noFill/>
                      </a:ln>
                      <a:solidFill>
                        <a:schemeClr val="accent4"/>
                      </a:solidFill>
                      <a:effectLst/>
                      <a:latin typeface="+mj-lt"/>
                    </a:rPr>
                    <a:t>-</a:t>
                  </a:r>
                </a:p>
              </p:txBody>
            </p:sp>
          </p:grpSp>
        </p:grpSp>
      </p:grpSp>
      <p:grpSp>
        <p:nvGrpSpPr>
          <p:cNvPr id="35" name="Groupe 34"/>
          <p:cNvGrpSpPr/>
          <p:nvPr/>
        </p:nvGrpSpPr>
        <p:grpSpPr>
          <a:xfrm>
            <a:off x="4324159" y="2740529"/>
            <a:ext cx="540000" cy="1271621"/>
            <a:chOff x="3063473" y="2887133"/>
            <a:chExt cx="540000" cy="1271621"/>
          </a:xfrm>
        </p:grpSpPr>
        <p:sp>
          <p:nvSpPr>
            <p:cNvPr id="33" name="ZoneTexte 32"/>
            <p:cNvSpPr txBox="1"/>
            <p:nvPr/>
          </p:nvSpPr>
          <p:spPr>
            <a:xfrm>
              <a:off x="3079237" y="2887133"/>
              <a:ext cx="50847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4800" dirty="0">
                  <a:solidFill>
                    <a:schemeClr val="bg1"/>
                  </a:solidFill>
                  <a:latin typeface="+mj-lt"/>
                </a:rPr>
                <a:t>P</a:t>
              </a:r>
            </a:p>
          </p:txBody>
        </p:sp>
        <p:sp>
          <p:nvSpPr>
            <p:cNvPr id="34" name="Ellipse 33"/>
            <p:cNvSpPr/>
            <p:nvPr/>
          </p:nvSpPr>
          <p:spPr bwMode="auto">
            <a:xfrm>
              <a:off x="3063473" y="3618754"/>
              <a:ext cx="540000" cy="540000"/>
            </a:xfrm>
            <a:prstGeom prst="ellipse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j-lt"/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815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1143000" y="1882527"/>
            <a:ext cx="6858000" cy="2387600"/>
          </a:xfrm>
        </p:spPr>
        <p:txBody>
          <a:bodyPr anchor="ctr">
            <a:normAutofit/>
          </a:bodyPr>
          <a:lstStyle/>
          <a:p>
            <a:r>
              <a:rPr lang="fr-FR" sz="11500" dirty="0"/>
              <a:t>Pause ! </a:t>
            </a:r>
          </a:p>
        </p:txBody>
      </p:sp>
    </p:spTree>
    <p:extLst>
      <p:ext uri="{BB962C8B-B14F-4D97-AF65-F5344CB8AC3E}">
        <p14:creationId xmlns:p14="http://schemas.microsoft.com/office/powerpoint/2010/main" val="177513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75733" y="1701800"/>
            <a:ext cx="8023651" cy="4459953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>
                <a:latin typeface="+mj-lt"/>
              </a:rPr>
              <a:t>Relecture d’une expérience récente d’adaptation réussie</a:t>
            </a:r>
          </a:p>
          <a:p>
            <a:pPr marL="0" indent="0">
              <a:buNone/>
            </a:pPr>
            <a:endParaRPr lang="fr-FR" sz="2000" dirty="0">
              <a:latin typeface="Akzidenz-Grotesk Std Light" panose="02000506040000020003" pitchFamily="2" charset="0"/>
            </a:endParaRPr>
          </a:p>
          <a:p>
            <a:pPr lvl="0"/>
            <a: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Quelles étaient mes craintes avant de commencer cette expérience ?</a:t>
            </a:r>
          </a:p>
          <a:p>
            <a:pPr lvl="0"/>
            <a:endParaRPr lang="fr-FR" sz="2000" dirty="0">
              <a:solidFill>
                <a:schemeClr val="accent4"/>
              </a:solidFill>
              <a:latin typeface="Akzidenz-Grotesk Std Light" panose="02000506040000020003" pitchFamily="2" charset="0"/>
            </a:endParaRPr>
          </a:p>
          <a:p>
            <a:pPr lvl="0"/>
            <a: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Qu’est-ce qui m’a aidé une fois l’expérience commencée ?</a:t>
            </a:r>
            <a:b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</a:br>
            <a: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Sur quoi est-ce que je me suis appuyé pour favoriser l’adaptation ?</a:t>
            </a:r>
          </a:p>
          <a:p>
            <a:pPr lvl="0"/>
            <a:endParaRPr lang="fr-FR" sz="2000" dirty="0">
              <a:solidFill>
                <a:schemeClr val="accent4"/>
              </a:solidFill>
              <a:latin typeface="Akzidenz-Grotesk Std Light" panose="02000506040000020003" pitchFamily="2" charset="0"/>
            </a:endParaRPr>
          </a:p>
          <a:p>
            <a:pPr lvl="0"/>
            <a: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Au contraire, quels sont les points qui m’ont mis en difficulté ? </a:t>
            </a:r>
            <a:b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</a:br>
            <a: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Qu’est-ce qui a pu manquer pour que je me sente mieux ?</a:t>
            </a:r>
          </a:p>
          <a:p>
            <a:pPr lvl="0"/>
            <a:endParaRPr lang="fr-FR" sz="2000" dirty="0">
              <a:solidFill>
                <a:schemeClr val="accent4"/>
              </a:solidFill>
              <a:latin typeface="Akzidenz-Grotesk Std Light" panose="02000506040000020003" pitchFamily="2" charset="0"/>
            </a:endParaRPr>
          </a:p>
          <a:p>
            <a:pPr lvl="0"/>
            <a: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Est-ce que ces éléments (positifs comme négatifs) ont évolué dans le temps ?</a:t>
            </a:r>
            <a:b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</a:br>
            <a:r>
              <a:rPr lang="fr-FR" sz="2000" dirty="0">
                <a:solidFill>
                  <a:schemeClr val="accent4"/>
                </a:solidFill>
                <a:latin typeface="Akzidenz-Grotesk Std Light" panose="02000506040000020003" pitchFamily="2" charset="0"/>
              </a:rPr>
              <a:t>Qu’est-ce qui fait tenir au début, puis sur le plus long terme ?</a:t>
            </a: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439350" y="299408"/>
            <a:ext cx="755965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4400" dirty="0">
                <a:solidFill>
                  <a:schemeClr val="bg1"/>
                </a:solidFill>
                <a:latin typeface="+mj-lt"/>
              </a:rPr>
              <a:t>Une adaptation réussie</a:t>
            </a:r>
          </a:p>
        </p:txBody>
      </p:sp>
    </p:spTree>
    <p:extLst>
      <p:ext uri="{BB962C8B-B14F-4D97-AF65-F5344CB8AC3E}">
        <p14:creationId xmlns:p14="http://schemas.microsoft.com/office/powerpoint/2010/main" val="1399747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courbe de l’adaptation</a:t>
            </a:r>
          </a:p>
        </p:txBody>
      </p:sp>
      <p:sp>
        <p:nvSpPr>
          <p:cNvPr id="23" name="Forme libre 22"/>
          <p:cNvSpPr/>
          <p:nvPr/>
        </p:nvSpPr>
        <p:spPr bwMode="auto">
          <a:xfrm>
            <a:off x="1841183" y="2478781"/>
            <a:ext cx="5860974" cy="2655066"/>
          </a:xfrm>
          <a:custGeom>
            <a:avLst/>
            <a:gdLst>
              <a:gd name="connsiteX0" fmla="*/ 0 w 5860974"/>
              <a:gd name="connsiteY0" fmla="*/ 2622015 h 2655066"/>
              <a:gd name="connsiteX1" fmla="*/ 451692 w 5860974"/>
              <a:gd name="connsiteY1" fmla="*/ 2655066 h 2655066"/>
              <a:gd name="connsiteX2" fmla="*/ 837282 w 5860974"/>
              <a:gd name="connsiteY2" fmla="*/ 2622015 h 2655066"/>
              <a:gd name="connsiteX3" fmla="*/ 1344058 w 5860974"/>
              <a:gd name="connsiteY3" fmla="*/ 2555914 h 2655066"/>
              <a:gd name="connsiteX4" fmla="*/ 1828800 w 5860974"/>
              <a:gd name="connsiteY4" fmla="*/ 2456762 h 2655066"/>
              <a:gd name="connsiteX5" fmla="*/ 2291509 w 5860974"/>
              <a:gd name="connsiteY5" fmla="*/ 2236425 h 2655066"/>
              <a:gd name="connsiteX6" fmla="*/ 2864386 w 5860974"/>
              <a:gd name="connsiteY6" fmla="*/ 1828800 h 2655066"/>
              <a:gd name="connsiteX7" fmla="*/ 3459296 w 5860974"/>
              <a:gd name="connsiteY7" fmla="*/ 1322025 h 2655066"/>
              <a:gd name="connsiteX8" fmla="*/ 3701668 w 5860974"/>
              <a:gd name="connsiteY8" fmla="*/ 1112704 h 2655066"/>
              <a:gd name="connsiteX9" fmla="*/ 3833870 w 5860974"/>
              <a:gd name="connsiteY9" fmla="*/ 947451 h 2655066"/>
              <a:gd name="connsiteX10" fmla="*/ 3966072 w 5860974"/>
              <a:gd name="connsiteY10" fmla="*/ 782198 h 2655066"/>
              <a:gd name="connsiteX11" fmla="*/ 4120309 w 5860974"/>
              <a:gd name="connsiteY11" fmla="*/ 627962 h 2655066"/>
              <a:gd name="connsiteX12" fmla="*/ 4318612 w 5860974"/>
              <a:gd name="connsiteY12" fmla="*/ 462709 h 2655066"/>
              <a:gd name="connsiteX13" fmla="*/ 4693186 w 5860974"/>
              <a:gd name="connsiteY13" fmla="*/ 286439 h 2655066"/>
              <a:gd name="connsiteX14" fmla="*/ 5155894 w 5860974"/>
              <a:gd name="connsiteY14" fmla="*/ 154237 h 2655066"/>
              <a:gd name="connsiteX15" fmla="*/ 5574535 w 5860974"/>
              <a:gd name="connsiteY15" fmla="*/ 44068 h 2655066"/>
              <a:gd name="connsiteX16" fmla="*/ 5860974 w 5860974"/>
              <a:gd name="connsiteY16" fmla="*/ 0 h 2655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60974" h="2655066">
                <a:moveTo>
                  <a:pt x="0" y="2622015"/>
                </a:moveTo>
                <a:cubicBezTo>
                  <a:pt x="156072" y="2638540"/>
                  <a:pt x="312145" y="2655066"/>
                  <a:pt x="451692" y="2655066"/>
                </a:cubicBezTo>
                <a:cubicBezTo>
                  <a:pt x="591239" y="2655066"/>
                  <a:pt x="688554" y="2638540"/>
                  <a:pt x="837282" y="2622015"/>
                </a:cubicBezTo>
                <a:cubicBezTo>
                  <a:pt x="986010" y="2605490"/>
                  <a:pt x="1178805" y="2583456"/>
                  <a:pt x="1344058" y="2555914"/>
                </a:cubicBezTo>
                <a:cubicBezTo>
                  <a:pt x="1509311" y="2528372"/>
                  <a:pt x="1670892" y="2510010"/>
                  <a:pt x="1828800" y="2456762"/>
                </a:cubicBezTo>
                <a:cubicBezTo>
                  <a:pt x="1986708" y="2403514"/>
                  <a:pt x="2118911" y="2341085"/>
                  <a:pt x="2291509" y="2236425"/>
                </a:cubicBezTo>
                <a:cubicBezTo>
                  <a:pt x="2464107" y="2131765"/>
                  <a:pt x="2669755" y="1981200"/>
                  <a:pt x="2864386" y="1828800"/>
                </a:cubicBezTo>
                <a:cubicBezTo>
                  <a:pt x="3059017" y="1676400"/>
                  <a:pt x="3459296" y="1322025"/>
                  <a:pt x="3459296" y="1322025"/>
                </a:cubicBezTo>
                <a:cubicBezTo>
                  <a:pt x="3598843" y="1202676"/>
                  <a:pt x="3639239" y="1175133"/>
                  <a:pt x="3701668" y="1112704"/>
                </a:cubicBezTo>
                <a:cubicBezTo>
                  <a:pt x="3764097" y="1050275"/>
                  <a:pt x="3833870" y="947451"/>
                  <a:pt x="3833870" y="947451"/>
                </a:cubicBezTo>
                <a:cubicBezTo>
                  <a:pt x="3877937" y="892367"/>
                  <a:pt x="3918332" y="835446"/>
                  <a:pt x="3966072" y="782198"/>
                </a:cubicBezTo>
                <a:cubicBezTo>
                  <a:pt x="4013812" y="728950"/>
                  <a:pt x="4061552" y="681210"/>
                  <a:pt x="4120309" y="627962"/>
                </a:cubicBezTo>
                <a:cubicBezTo>
                  <a:pt x="4179066" y="574714"/>
                  <a:pt x="4223132" y="519630"/>
                  <a:pt x="4318612" y="462709"/>
                </a:cubicBezTo>
                <a:cubicBezTo>
                  <a:pt x="4414092" y="405788"/>
                  <a:pt x="4553639" y="337851"/>
                  <a:pt x="4693186" y="286439"/>
                </a:cubicBezTo>
                <a:cubicBezTo>
                  <a:pt x="4832733" y="235027"/>
                  <a:pt x="5009002" y="194632"/>
                  <a:pt x="5155894" y="154237"/>
                </a:cubicBezTo>
                <a:cubicBezTo>
                  <a:pt x="5302786" y="113842"/>
                  <a:pt x="5457022" y="69774"/>
                  <a:pt x="5574535" y="44068"/>
                </a:cubicBezTo>
                <a:cubicBezTo>
                  <a:pt x="5692048" y="18362"/>
                  <a:pt x="5776511" y="9181"/>
                  <a:pt x="5860974" y="0"/>
                </a:cubicBezTo>
              </a:path>
            </a:pathLst>
          </a:custGeom>
          <a:noFill/>
          <a:ln w="57150" cap="rnd" cmpd="sng" algn="ctr">
            <a:solidFill>
              <a:srgbClr val="F08A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748846" y="2093191"/>
            <a:ext cx="6324085" cy="3841762"/>
            <a:chOff x="1813581" y="2071171"/>
            <a:chExt cx="6324085" cy="3841762"/>
          </a:xfrm>
        </p:grpSpPr>
        <p:grpSp>
          <p:nvGrpSpPr>
            <p:cNvPr id="8" name="Groupe 7"/>
            <p:cNvGrpSpPr/>
            <p:nvPr/>
          </p:nvGrpSpPr>
          <p:grpSpPr>
            <a:xfrm>
              <a:off x="1813581" y="2071171"/>
              <a:ext cx="6173648" cy="3423889"/>
              <a:chOff x="1813581" y="2071171"/>
              <a:chExt cx="6173648" cy="3423889"/>
            </a:xfrm>
          </p:grpSpPr>
          <p:cxnSp>
            <p:nvCxnSpPr>
              <p:cNvPr id="5" name="Connecteur droit 4"/>
              <p:cNvCxnSpPr/>
              <p:nvPr/>
            </p:nvCxnSpPr>
            <p:spPr bwMode="auto">
              <a:xfrm>
                <a:off x="1813581" y="2071171"/>
                <a:ext cx="0" cy="3423887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4" name="Connecteur droit 23"/>
              <p:cNvCxnSpPr/>
              <p:nvPr/>
            </p:nvCxnSpPr>
            <p:spPr bwMode="auto">
              <a:xfrm flipH="1" flipV="1">
                <a:off x="1813582" y="5495058"/>
                <a:ext cx="6173647" cy="2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26" name="ZoneTexte 25"/>
            <p:cNvSpPr txBox="1"/>
            <p:nvPr/>
          </p:nvSpPr>
          <p:spPr>
            <a:xfrm>
              <a:off x="7377201" y="5543601"/>
              <a:ext cx="76046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Temps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2417774" y="5543601"/>
              <a:ext cx="70564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1 mois</a:t>
              </a: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3932719" y="5543601"/>
              <a:ext cx="95737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3/4 mois</a:t>
              </a: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5685984" y="5543601"/>
              <a:ext cx="76976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6 mois</a:t>
              </a:r>
            </a:p>
          </p:txBody>
        </p:sp>
      </p:grpSp>
      <p:sp>
        <p:nvSpPr>
          <p:cNvPr id="30" name="ZoneTexte 29"/>
          <p:cNvSpPr txBox="1"/>
          <p:nvPr/>
        </p:nvSpPr>
        <p:spPr>
          <a:xfrm>
            <a:off x="505108" y="4794075"/>
            <a:ext cx="1243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F08A00"/>
                </a:solidFill>
                <a:latin typeface="+mj-lt"/>
              </a:rPr>
              <a:t>Réalisme</a:t>
            </a:r>
          </a:p>
        </p:txBody>
      </p:sp>
    </p:spTree>
    <p:extLst>
      <p:ext uri="{BB962C8B-B14F-4D97-AF65-F5344CB8AC3E}">
        <p14:creationId xmlns:p14="http://schemas.microsoft.com/office/powerpoint/2010/main" val="303283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 2"/>
          <p:cNvSpPr/>
          <p:nvPr/>
        </p:nvSpPr>
        <p:spPr bwMode="auto">
          <a:xfrm>
            <a:off x="1748847" y="2935554"/>
            <a:ext cx="6245402" cy="1964642"/>
          </a:xfrm>
          <a:custGeom>
            <a:avLst/>
            <a:gdLst>
              <a:gd name="connsiteX0" fmla="*/ 0 w 6094071"/>
              <a:gd name="connsiteY0" fmla="*/ 1134876 h 1964642"/>
              <a:gd name="connsiteX1" fmla="*/ 405114 w 6094071"/>
              <a:gd name="connsiteY1" fmla="*/ 758699 h 1964642"/>
              <a:gd name="connsiteX2" fmla="*/ 665545 w 6094071"/>
              <a:gd name="connsiteY2" fmla="*/ 556142 h 1964642"/>
              <a:gd name="connsiteX3" fmla="*/ 995423 w 6094071"/>
              <a:gd name="connsiteY3" fmla="*/ 289924 h 1964642"/>
              <a:gd name="connsiteX4" fmla="*/ 1215342 w 6094071"/>
              <a:gd name="connsiteY4" fmla="*/ 191540 h 1964642"/>
              <a:gd name="connsiteX5" fmla="*/ 1290577 w 6094071"/>
              <a:gd name="connsiteY5" fmla="*/ 191540 h 1964642"/>
              <a:gd name="connsiteX6" fmla="*/ 1354238 w 6094071"/>
              <a:gd name="connsiteY6" fmla="*/ 197327 h 1964642"/>
              <a:gd name="connsiteX7" fmla="*/ 1412112 w 6094071"/>
              <a:gd name="connsiteY7" fmla="*/ 295712 h 1964642"/>
              <a:gd name="connsiteX8" fmla="*/ 1498922 w 6094071"/>
              <a:gd name="connsiteY8" fmla="*/ 423033 h 1964642"/>
              <a:gd name="connsiteX9" fmla="*/ 1614669 w 6094071"/>
              <a:gd name="connsiteY9" fmla="*/ 515631 h 1964642"/>
              <a:gd name="connsiteX10" fmla="*/ 1672542 w 6094071"/>
              <a:gd name="connsiteY10" fmla="*/ 515631 h 1964642"/>
              <a:gd name="connsiteX11" fmla="*/ 1765139 w 6094071"/>
              <a:gd name="connsiteY11" fmla="*/ 498269 h 1964642"/>
              <a:gd name="connsiteX12" fmla="*/ 1869312 w 6094071"/>
              <a:gd name="connsiteY12" fmla="*/ 428821 h 1964642"/>
              <a:gd name="connsiteX13" fmla="*/ 2013995 w 6094071"/>
              <a:gd name="connsiteY13" fmla="*/ 307287 h 1964642"/>
              <a:gd name="connsiteX14" fmla="*/ 2228127 w 6094071"/>
              <a:gd name="connsiteY14" fmla="*/ 104730 h 1964642"/>
              <a:gd name="connsiteX15" fmla="*/ 2355448 w 6094071"/>
              <a:gd name="connsiteY15" fmla="*/ 23707 h 1964642"/>
              <a:gd name="connsiteX16" fmla="*/ 2453833 w 6094071"/>
              <a:gd name="connsiteY16" fmla="*/ 557 h 1964642"/>
              <a:gd name="connsiteX17" fmla="*/ 2546431 w 6094071"/>
              <a:gd name="connsiteY17" fmla="*/ 12132 h 1964642"/>
              <a:gd name="connsiteX18" fmla="*/ 2639028 w 6094071"/>
              <a:gd name="connsiteY18" fmla="*/ 64218 h 1964642"/>
              <a:gd name="connsiteX19" fmla="*/ 2691114 w 6094071"/>
              <a:gd name="connsiteY19" fmla="*/ 208902 h 1964642"/>
              <a:gd name="connsiteX20" fmla="*/ 2754775 w 6094071"/>
              <a:gd name="connsiteY20" fmla="*/ 301499 h 1964642"/>
              <a:gd name="connsiteX21" fmla="*/ 2824223 w 6094071"/>
              <a:gd name="connsiteY21" fmla="*/ 527205 h 1964642"/>
              <a:gd name="connsiteX22" fmla="*/ 2945757 w 6094071"/>
              <a:gd name="connsiteY22" fmla="*/ 857084 h 1964642"/>
              <a:gd name="connsiteX23" fmla="*/ 3102015 w 6094071"/>
              <a:gd name="connsiteY23" fmla="*/ 1366370 h 1964642"/>
              <a:gd name="connsiteX24" fmla="*/ 3217762 w 6094071"/>
              <a:gd name="connsiteY24" fmla="*/ 1661524 h 1964642"/>
              <a:gd name="connsiteX25" fmla="*/ 3391382 w 6094071"/>
              <a:gd name="connsiteY25" fmla="*/ 1933530 h 1964642"/>
              <a:gd name="connsiteX26" fmla="*/ 3565003 w 6094071"/>
              <a:gd name="connsiteY26" fmla="*/ 1950892 h 1964642"/>
              <a:gd name="connsiteX27" fmla="*/ 3721261 w 6094071"/>
              <a:gd name="connsiteY27" fmla="*/ 1864081 h 1964642"/>
              <a:gd name="connsiteX28" fmla="*/ 3946967 w 6094071"/>
              <a:gd name="connsiteY28" fmla="*/ 1638375 h 1964642"/>
              <a:gd name="connsiteX29" fmla="*/ 4143737 w 6094071"/>
              <a:gd name="connsiteY29" fmla="*/ 1418456 h 1964642"/>
              <a:gd name="connsiteX30" fmla="*/ 4311570 w 6094071"/>
              <a:gd name="connsiteY30" fmla="*/ 1291135 h 1964642"/>
              <a:gd name="connsiteX31" fmla="*/ 4797707 w 6094071"/>
              <a:gd name="connsiteY31" fmla="*/ 926532 h 1964642"/>
              <a:gd name="connsiteX32" fmla="*/ 6094071 w 6094071"/>
              <a:gd name="connsiteY32" fmla="*/ 52643 h 1964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094071" h="1964642">
                <a:moveTo>
                  <a:pt x="0" y="1134876"/>
                </a:moveTo>
                <a:cubicBezTo>
                  <a:pt x="147095" y="995015"/>
                  <a:pt x="294190" y="855155"/>
                  <a:pt x="405114" y="758699"/>
                </a:cubicBezTo>
                <a:cubicBezTo>
                  <a:pt x="516038" y="662243"/>
                  <a:pt x="567160" y="634271"/>
                  <a:pt x="665545" y="556142"/>
                </a:cubicBezTo>
                <a:cubicBezTo>
                  <a:pt x="763930" y="478013"/>
                  <a:pt x="903790" y="350691"/>
                  <a:pt x="995423" y="289924"/>
                </a:cubicBezTo>
                <a:cubicBezTo>
                  <a:pt x="1087056" y="229157"/>
                  <a:pt x="1166150" y="207937"/>
                  <a:pt x="1215342" y="191540"/>
                </a:cubicBezTo>
                <a:cubicBezTo>
                  <a:pt x="1264534" y="175143"/>
                  <a:pt x="1267428" y="190575"/>
                  <a:pt x="1290577" y="191540"/>
                </a:cubicBezTo>
                <a:cubicBezTo>
                  <a:pt x="1313726" y="192504"/>
                  <a:pt x="1333982" y="179965"/>
                  <a:pt x="1354238" y="197327"/>
                </a:cubicBezTo>
                <a:cubicBezTo>
                  <a:pt x="1374494" y="214689"/>
                  <a:pt x="1387998" y="258095"/>
                  <a:pt x="1412112" y="295712"/>
                </a:cubicBezTo>
                <a:cubicBezTo>
                  <a:pt x="1436226" y="333329"/>
                  <a:pt x="1465163" y="386380"/>
                  <a:pt x="1498922" y="423033"/>
                </a:cubicBezTo>
                <a:cubicBezTo>
                  <a:pt x="1532682" y="459686"/>
                  <a:pt x="1585732" y="500198"/>
                  <a:pt x="1614669" y="515631"/>
                </a:cubicBezTo>
                <a:cubicBezTo>
                  <a:pt x="1643606" y="531064"/>
                  <a:pt x="1647464" y="518525"/>
                  <a:pt x="1672542" y="515631"/>
                </a:cubicBezTo>
                <a:cubicBezTo>
                  <a:pt x="1697620" y="512737"/>
                  <a:pt x="1732344" y="512737"/>
                  <a:pt x="1765139" y="498269"/>
                </a:cubicBezTo>
                <a:cubicBezTo>
                  <a:pt x="1797934" y="483801"/>
                  <a:pt x="1827836" y="460651"/>
                  <a:pt x="1869312" y="428821"/>
                </a:cubicBezTo>
                <a:cubicBezTo>
                  <a:pt x="1910788" y="396991"/>
                  <a:pt x="1954193" y="361302"/>
                  <a:pt x="2013995" y="307287"/>
                </a:cubicBezTo>
                <a:cubicBezTo>
                  <a:pt x="2073797" y="253272"/>
                  <a:pt x="2171218" y="151993"/>
                  <a:pt x="2228127" y="104730"/>
                </a:cubicBezTo>
                <a:cubicBezTo>
                  <a:pt x="2285036" y="57467"/>
                  <a:pt x="2317830" y="41069"/>
                  <a:pt x="2355448" y="23707"/>
                </a:cubicBezTo>
                <a:cubicBezTo>
                  <a:pt x="2393066" y="6345"/>
                  <a:pt x="2422003" y="2486"/>
                  <a:pt x="2453833" y="557"/>
                </a:cubicBezTo>
                <a:cubicBezTo>
                  <a:pt x="2485664" y="-1372"/>
                  <a:pt x="2515565" y="1522"/>
                  <a:pt x="2546431" y="12132"/>
                </a:cubicBezTo>
                <a:cubicBezTo>
                  <a:pt x="2577297" y="22742"/>
                  <a:pt x="2614914" y="31423"/>
                  <a:pt x="2639028" y="64218"/>
                </a:cubicBezTo>
                <a:cubicBezTo>
                  <a:pt x="2663142" y="97013"/>
                  <a:pt x="2671823" y="169355"/>
                  <a:pt x="2691114" y="208902"/>
                </a:cubicBezTo>
                <a:cubicBezTo>
                  <a:pt x="2710405" y="248449"/>
                  <a:pt x="2732590" y="248448"/>
                  <a:pt x="2754775" y="301499"/>
                </a:cubicBezTo>
                <a:cubicBezTo>
                  <a:pt x="2776960" y="354549"/>
                  <a:pt x="2792393" y="434607"/>
                  <a:pt x="2824223" y="527205"/>
                </a:cubicBezTo>
                <a:cubicBezTo>
                  <a:pt x="2856053" y="619802"/>
                  <a:pt x="2899458" y="717223"/>
                  <a:pt x="2945757" y="857084"/>
                </a:cubicBezTo>
                <a:cubicBezTo>
                  <a:pt x="2992056" y="996945"/>
                  <a:pt x="3056681" y="1232297"/>
                  <a:pt x="3102015" y="1366370"/>
                </a:cubicBezTo>
                <a:cubicBezTo>
                  <a:pt x="3147349" y="1500443"/>
                  <a:pt x="3169534" y="1566997"/>
                  <a:pt x="3217762" y="1661524"/>
                </a:cubicBezTo>
                <a:cubicBezTo>
                  <a:pt x="3265990" y="1756051"/>
                  <a:pt x="3333509" y="1885302"/>
                  <a:pt x="3391382" y="1933530"/>
                </a:cubicBezTo>
                <a:cubicBezTo>
                  <a:pt x="3449255" y="1981758"/>
                  <a:pt x="3510023" y="1962467"/>
                  <a:pt x="3565003" y="1950892"/>
                </a:cubicBezTo>
                <a:cubicBezTo>
                  <a:pt x="3619983" y="1939317"/>
                  <a:pt x="3657600" y="1916167"/>
                  <a:pt x="3721261" y="1864081"/>
                </a:cubicBezTo>
                <a:cubicBezTo>
                  <a:pt x="3784922" y="1811995"/>
                  <a:pt x="3876554" y="1712646"/>
                  <a:pt x="3946967" y="1638375"/>
                </a:cubicBezTo>
                <a:cubicBezTo>
                  <a:pt x="4017380" y="1564104"/>
                  <a:pt x="4082970" y="1476329"/>
                  <a:pt x="4143737" y="1418456"/>
                </a:cubicBezTo>
                <a:cubicBezTo>
                  <a:pt x="4204504" y="1360583"/>
                  <a:pt x="4311570" y="1291135"/>
                  <a:pt x="4311570" y="1291135"/>
                </a:cubicBezTo>
                <a:cubicBezTo>
                  <a:pt x="4420565" y="1209148"/>
                  <a:pt x="4500624" y="1132947"/>
                  <a:pt x="4797707" y="926532"/>
                </a:cubicBezTo>
                <a:cubicBezTo>
                  <a:pt x="5094790" y="720117"/>
                  <a:pt x="5594430" y="386380"/>
                  <a:pt x="6094071" y="52643"/>
                </a:cubicBezTo>
              </a:path>
            </a:pathLst>
          </a:custGeom>
          <a:noFill/>
          <a:ln w="38100" cap="rnd" cmpd="sng" algn="ctr">
            <a:solidFill>
              <a:srgbClr val="007BB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5376672" y="2779776"/>
            <a:ext cx="2696259" cy="25054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264408" y="2779776"/>
            <a:ext cx="2185416" cy="25054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courbe de l’adaptation</a:t>
            </a:r>
          </a:p>
        </p:txBody>
      </p:sp>
      <p:sp>
        <p:nvSpPr>
          <p:cNvPr id="23" name="Forme libre 22"/>
          <p:cNvSpPr/>
          <p:nvPr/>
        </p:nvSpPr>
        <p:spPr bwMode="auto">
          <a:xfrm>
            <a:off x="1841183" y="2478781"/>
            <a:ext cx="5860974" cy="2655066"/>
          </a:xfrm>
          <a:custGeom>
            <a:avLst/>
            <a:gdLst>
              <a:gd name="connsiteX0" fmla="*/ 0 w 5860974"/>
              <a:gd name="connsiteY0" fmla="*/ 2622015 h 2655066"/>
              <a:gd name="connsiteX1" fmla="*/ 451692 w 5860974"/>
              <a:gd name="connsiteY1" fmla="*/ 2655066 h 2655066"/>
              <a:gd name="connsiteX2" fmla="*/ 837282 w 5860974"/>
              <a:gd name="connsiteY2" fmla="*/ 2622015 h 2655066"/>
              <a:gd name="connsiteX3" fmla="*/ 1344058 w 5860974"/>
              <a:gd name="connsiteY3" fmla="*/ 2555914 h 2655066"/>
              <a:gd name="connsiteX4" fmla="*/ 1828800 w 5860974"/>
              <a:gd name="connsiteY4" fmla="*/ 2456762 h 2655066"/>
              <a:gd name="connsiteX5" fmla="*/ 2291509 w 5860974"/>
              <a:gd name="connsiteY5" fmla="*/ 2236425 h 2655066"/>
              <a:gd name="connsiteX6" fmla="*/ 2864386 w 5860974"/>
              <a:gd name="connsiteY6" fmla="*/ 1828800 h 2655066"/>
              <a:gd name="connsiteX7" fmla="*/ 3459296 w 5860974"/>
              <a:gd name="connsiteY7" fmla="*/ 1322025 h 2655066"/>
              <a:gd name="connsiteX8" fmla="*/ 3701668 w 5860974"/>
              <a:gd name="connsiteY8" fmla="*/ 1112704 h 2655066"/>
              <a:gd name="connsiteX9" fmla="*/ 3833870 w 5860974"/>
              <a:gd name="connsiteY9" fmla="*/ 947451 h 2655066"/>
              <a:gd name="connsiteX10" fmla="*/ 3966072 w 5860974"/>
              <a:gd name="connsiteY10" fmla="*/ 782198 h 2655066"/>
              <a:gd name="connsiteX11" fmla="*/ 4120309 w 5860974"/>
              <a:gd name="connsiteY11" fmla="*/ 627962 h 2655066"/>
              <a:gd name="connsiteX12" fmla="*/ 4318612 w 5860974"/>
              <a:gd name="connsiteY12" fmla="*/ 462709 h 2655066"/>
              <a:gd name="connsiteX13" fmla="*/ 4693186 w 5860974"/>
              <a:gd name="connsiteY13" fmla="*/ 286439 h 2655066"/>
              <a:gd name="connsiteX14" fmla="*/ 5155894 w 5860974"/>
              <a:gd name="connsiteY14" fmla="*/ 154237 h 2655066"/>
              <a:gd name="connsiteX15" fmla="*/ 5574535 w 5860974"/>
              <a:gd name="connsiteY15" fmla="*/ 44068 h 2655066"/>
              <a:gd name="connsiteX16" fmla="*/ 5860974 w 5860974"/>
              <a:gd name="connsiteY16" fmla="*/ 0 h 2655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60974" h="2655066">
                <a:moveTo>
                  <a:pt x="0" y="2622015"/>
                </a:moveTo>
                <a:cubicBezTo>
                  <a:pt x="156072" y="2638540"/>
                  <a:pt x="312145" y="2655066"/>
                  <a:pt x="451692" y="2655066"/>
                </a:cubicBezTo>
                <a:cubicBezTo>
                  <a:pt x="591239" y="2655066"/>
                  <a:pt x="688554" y="2638540"/>
                  <a:pt x="837282" y="2622015"/>
                </a:cubicBezTo>
                <a:cubicBezTo>
                  <a:pt x="986010" y="2605490"/>
                  <a:pt x="1178805" y="2583456"/>
                  <a:pt x="1344058" y="2555914"/>
                </a:cubicBezTo>
                <a:cubicBezTo>
                  <a:pt x="1509311" y="2528372"/>
                  <a:pt x="1670892" y="2510010"/>
                  <a:pt x="1828800" y="2456762"/>
                </a:cubicBezTo>
                <a:cubicBezTo>
                  <a:pt x="1986708" y="2403514"/>
                  <a:pt x="2118911" y="2341085"/>
                  <a:pt x="2291509" y="2236425"/>
                </a:cubicBezTo>
                <a:cubicBezTo>
                  <a:pt x="2464107" y="2131765"/>
                  <a:pt x="2669755" y="1981200"/>
                  <a:pt x="2864386" y="1828800"/>
                </a:cubicBezTo>
                <a:cubicBezTo>
                  <a:pt x="3059017" y="1676400"/>
                  <a:pt x="3459296" y="1322025"/>
                  <a:pt x="3459296" y="1322025"/>
                </a:cubicBezTo>
                <a:cubicBezTo>
                  <a:pt x="3598843" y="1202676"/>
                  <a:pt x="3639239" y="1175133"/>
                  <a:pt x="3701668" y="1112704"/>
                </a:cubicBezTo>
                <a:cubicBezTo>
                  <a:pt x="3764097" y="1050275"/>
                  <a:pt x="3833870" y="947451"/>
                  <a:pt x="3833870" y="947451"/>
                </a:cubicBezTo>
                <a:cubicBezTo>
                  <a:pt x="3877937" y="892367"/>
                  <a:pt x="3918332" y="835446"/>
                  <a:pt x="3966072" y="782198"/>
                </a:cubicBezTo>
                <a:cubicBezTo>
                  <a:pt x="4013812" y="728950"/>
                  <a:pt x="4061552" y="681210"/>
                  <a:pt x="4120309" y="627962"/>
                </a:cubicBezTo>
                <a:cubicBezTo>
                  <a:pt x="4179066" y="574714"/>
                  <a:pt x="4223132" y="519630"/>
                  <a:pt x="4318612" y="462709"/>
                </a:cubicBezTo>
                <a:cubicBezTo>
                  <a:pt x="4414092" y="405788"/>
                  <a:pt x="4553639" y="337851"/>
                  <a:pt x="4693186" y="286439"/>
                </a:cubicBezTo>
                <a:cubicBezTo>
                  <a:pt x="4832733" y="235027"/>
                  <a:pt x="5009002" y="194632"/>
                  <a:pt x="5155894" y="154237"/>
                </a:cubicBezTo>
                <a:cubicBezTo>
                  <a:pt x="5302786" y="113842"/>
                  <a:pt x="5457022" y="69774"/>
                  <a:pt x="5574535" y="44068"/>
                </a:cubicBezTo>
                <a:cubicBezTo>
                  <a:pt x="5692048" y="18362"/>
                  <a:pt x="5776511" y="9181"/>
                  <a:pt x="5860974" y="0"/>
                </a:cubicBezTo>
              </a:path>
            </a:pathLst>
          </a:custGeom>
          <a:noFill/>
          <a:ln w="57150" cap="rnd" cmpd="sng" algn="ctr">
            <a:solidFill>
              <a:srgbClr val="F08A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748846" y="2093191"/>
            <a:ext cx="6324085" cy="3841762"/>
            <a:chOff x="1813581" y="2071171"/>
            <a:chExt cx="6324085" cy="3841762"/>
          </a:xfrm>
        </p:grpSpPr>
        <p:grpSp>
          <p:nvGrpSpPr>
            <p:cNvPr id="8" name="Groupe 7"/>
            <p:cNvGrpSpPr/>
            <p:nvPr/>
          </p:nvGrpSpPr>
          <p:grpSpPr>
            <a:xfrm>
              <a:off x="1813581" y="2071171"/>
              <a:ext cx="6173648" cy="3423889"/>
              <a:chOff x="1813581" y="2071171"/>
              <a:chExt cx="6173648" cy="3423889"/>
            </a:xfrm>
          </p:grpSpPr>
          <p:cxnSp>
            <p:nvCxnSpPr>
              <p:cNvPr id="5" name="Connecteur droit 4"/>
              <p:cNvCxnSpPr/>
              <p:nvPr/>
            </p:nvCxnSpPr>
            <p:spPr bwMode="auto">
              <a:xfrm>
                <a:off x="1813581" y="2071171"/>
                <a:ext cx="0" cy="3423887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4" name="Connecteur droit 23"/>
              <p:cNvCxnSpPr/>
              <p:nvPr/>
            </p:nvCxnSpPr>
            <p:spPr bwMode="auto">
              <a:xfrm flipH="1" flipV="1">
                <a:off x="1813582" y="5495058"/>
                <a:ext cx="6173647" cy="2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accent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26" name="ZoneTexte 25"/>
            <p:cNvSpPr txBox="1"/>
            <p:nvPr/>
          </p:nvSpPr>
          <p:spPr>
            <a:xfrm>
              <a:off x="7377201" y="5543601"/>
              <a:ext cx="76046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Temps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2417774" y="5543601"/>
              <a:ext cx="70564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1 mois</a:t>
              </a: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3932719" y="5543601"/>
              <a:ext cx="95737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3/4 mois</a:t>
              </a: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5685984" y="5543601"/>
              <a:ext cx="76976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4"/>
                  </a:solidFill>
                  <a:latin typeface="+mj-lt"/>
                </a:rPr>
                <a:t>6 mois</a:t>
              </a:r>
            </a:p>
          </p:txBody>
        </p:sp>
      </p:grpSp>
      <p:sp>
        <p:nvSpPr>
          <p:cNvPr id="21" name="ZoneTexte 20"/>
          <p:cNvSpPr txBox="1"/>
          <p:nvPr/>
        </p:nvSpPr>
        <p:spPr>
          <a:xfrm>
            <a:off x="505108" y="4794075"/>
            <a:ext cx="1243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F08A00"/>
                </a:solidFill>
                <a:latin typeface="+mj-lt"/>
              </a:rPr>
              <a:t>Réalisme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787529" y="3805134"/>
            <a:ext cx="833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Moral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2075012" y="2595207"/>
            <a:ext cx="1523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BB6"/>
                </a:solidFill>
                <a:latin typeface="+mj-lt"/>
              </a:rPr>
              <a:t>Découverte</a:t>
            </a:r>
          </a:p>
        </p:txBody>
      </p:sp>
    </p:spTree>
    <p:extLst>
      <p:ext uri="{BB962C8B-B14F-4D97-AF65-F5344CB8AC3E}">
        <p14:creationId xmlns:p14="http://schemas.microsoft.com/office/powerpoint/2010/main" val="2526133756"/>
      </p:ext>
    </p:extLst>
  </p:cSld>
  <p:clrMapOvr>
    <a:masterClrMapping/>
  </p:clrMapOvr>
</p:sld>
</file>

<file path=ppt/theme/theme1.xml><?xml version="1.0" encoding="utf-8"?>
<a:theme xmlns:a="http://schemas.openxmlformats.org/drawingml/2006/main" name="Titre général de la présentation DCC">
  <a:themeElements>
    <a:clrScheme name="Personnalisé DCC">
      <a:dk1>
        <a:srgbClr val="007BB6"/>
      </a:dk1>
      <a:lt1>
        <a:srgbClr val="FFFFFF"/>
      </a:lt1>
      <a:dk2>
        <a:srgbClr val="FFFFFF"/>
      </a:dk2>
      <a:lt2>
        <a:srgbClr val="A0BADA"/>
      </a:lt2>
      <a:accent1>
        <a:srgbClr val="144979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nalisé 1">
      <a:majorFont>
        <a:latin typeface="Dosis"/>
        <a:ea typeface=""/>
        <a:cs typeface=""/>
      </a:majorFont>
      <a:minorFont>
        <a:latin typeface="Akzidenz-Grotesk Std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/>
      <a:bodyPr vert="horz" lIns="91440" tIns="45720" rIns="91440" bIns="45720" rtlCol="0" anchor="b">
        <a:normAutofit/>
      </a:bodyPr>
      <a:lstStyle>
        <a:defPPr>
          <a:defRPr sz="3200" kern="0" dirty="0" smtClean="0">
            <a:latin typeface="+mn-lt"/>
          </a:defRPr>
        </a:defPPr>
      </a:lstStyle>
    </a:tx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 DCC" id="{4785BDC1-6FE2-412A-9B5D-15981E666265}" vid="{249B9FF7-54E3-4BBF-937D-6DED3815FD2B}"/>
    </a:ext>
  </a:extLst>
</a:theme>
</file>

<file path=ppt/theme/theme2.xml><?xml version="1.0" encoding="utf-8"?>
<a:theme xmlns:a="http://schemas.openxmlformats.org/drawingml/2006/main" name="Slide intérieur">
  <a:themeElements>
    <a:clrScheme name="Personnalisé DCC">
      <a:dk1>
        <a:srgbClr val="007BB6"/>
      </a:dk1>
      <a:lt1>
        <a:srgbClr val="FFFFFF"/>
      </a:lt1>
      <a:dk2>
        <a:srgbClr val="007BB6"/>
      </a:dk2>
      <a:lt2>
        <a:srgbClr val="A0BADA"/>
      </a:lt2>
      <a:accent1>
        <a:srgbClr val="144979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007BB6"/>
      </a:folHlink>
    </a:clrScheme>
    <a:fontScheme name="Personnalisé 1">
      <a:majorFont>
        <a:latin typeface="Dosis"/>
        <a:ea typeface=""/>
        <a:cs typeface=""/>
      </a:majorFont>
      <a:minorFont>
        <a:latin typeface="Akzidenz-Grotesk Std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 DCC" id="{4785BDC1-6FE2-412A-9B5D-15981E666265}" vid="{F89EC957-DFBD-46CD-95B8-2F04CC523CBB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DCC</Template>
  <TotalTime>1596</TotalTime>
  <Words>363</Words>
  <Application>Microsoft Office PowerPoint</Application>
  <PresentationFormat>Affichage à l'écran (4:3)</PresentationFormat>
  <Paragraphs>96</Paragraphs>
  <Slides>13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Akzidenz-Grotesk Std Light</vt:lpstr>
      <vt:lpstr>Akzidenz-Grotesk Std Regular</vt:lpstr>
      <vt:lpstr>Arial</vt:lpstr>
      <vt:lpstr>Calibri</vt:lpstr>
      <vt:lpstr>Courier New</vt:lpstr>
      <vt:lpstr>Dosis</vt:lpstr>
      <vt:lpstr>Titre général de la présentation DCC</vt:lpstr>
      <vt:lpstr>Slide intérieur</vt:lpstr>
      <vt:lpstr>INSERTION LOCALE</vt:lpstr>
      <vt:lpstr>Les cas de conscience</vt:lpstr>
      <vt:lpstr>Echelle de valeur et cas de conscience</vt:lpstr>
      <vt:lpstr>Echelle de valeur et cas de conscience</vt:lpstr>
      <vt:lpstr>Echelle de valeur et cas de conscience</vt:lpstr>
      <vt:lpstr>Pause ! </vt:lpstr>
      <vt:lpstr>Présentation PowerPoint</vt:lpstr>
      <vt:lpstr>La courbe de l’adaptation</vt:lpstr>
      <vt:lpstr>La courbe de l’adaptation</vt:lpstr>
      <vt:lpstr>La courbe de l’adaptation</vt:lpstr>
      <vt:lpstr>La courbe de l’adaptation</vt:lpstr>
      <vt:lpstr>La courbe de l’adaptation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Insertion locale</dc:title>
  <dc:creator>Xavier Sarrat</dc:creator>
  <cp:lastModifiedBy>Rémi Grégoire</cp:lastModifiedBy>
  <cp:revision>121</cp:revision>
  <dcterms:created xsi:type="dcterms:W3CDTF">2020-06-26T14:27:18Z</dcterms:created>
  <dcterms:modified xsi:type="dcterms:W3CDTF">2024-12-11T15:23:46Z</dcterms:modified>
</cp:coreProperties>
</file>