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DD17D-0BAA-4109-B3D9-AD573F4571DF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9560-DD38-4C04-B0B8-10763D645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FEFAE-4E16-463A-96C8-47AC06E32EE2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3E93-49D9-4667-A1FC-308EB561DB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630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058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intérieur - titre &amp;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34" y="2416998"/>
            <a:ext cx="7772331" cy="1166461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Dosis" panose="02010503020202060003" pitchFamily="50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67" y="3713782"/>
            <a:ext cx="6400664" cy="1751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latin typeface="Akzidenz-Grotesk Std Light" panose="02000506040000020003" pitchFamily="2" charset="0"/>
              </a:defRPr>
            </a:lvl1pPr>
            <a:lvl2pPr marL="391135" indent="0" algn="ctr">
              <a:buNone/>
              <a:defRPr/>
            </a:lvl2pPr>
            <a:lvl3pPr marL="782269" indent="0" algn="ctr">
              <a:buNone/>
              <a:defRPr/>
            </a:lvl3pPr>
            <a:lvl4pPr marL="1173404" indent="0" algn="ctr">
              <a:buNone/>
              <a:defRPr/>
            </a:lvl4pPr>
            <a:lvl5pPr marL="1564538" indent="0" algn="ctr">
              <a:buNone/>
              <a:defRPr/>
            </a:lvl5pPr>
            <a:lvl6pPr marL="1955673" indent="0" algn="ctr">
              <a:buNone/>
              <a:defRPr/>
            </a:lvl6pPr>
            <a:lvl7pPr marL="2346808" indent="0" algn="ctr">
              <a:buNone/>
              <a:defRPr/>
            </a:lvl7pPr>
            <a:lvl8pPr marL="2737942" indent="0" algn="ctr">
              <a:buNone/>
              <a:defRPr/>
            </a:lvl8pPr>
            <a:lvl9pPr marL="3129077" indent="0" algn="ctr">
              <a:buNone/>
              <a:defRPr/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09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intérieur - titre &amp;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822864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>
                <a:solidFill>
                  <a:srgbClr val="F08A00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7520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923058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703806" y="1609014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2796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titre contenu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0" hasCustomPrompt="1"/>
          </p:nvPr>
        </p:nvSpPr>
        <p:spPr>
          <a:xfrm>
            <a:off x="470380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2539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1"/>
            <a:ext cx="9144000" cy="5634680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224" smtClean="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98" y="18170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295400" y="3754438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Sous-titre de la présentation</a:t>
            </a:r>
            <a:endParaRPr lang="en-US" kern="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-74141" y="6030119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Délégation Catholique pour la Coopération</a:t>
            </a:r>
            <a:endParaRPr lang="en-US" kern="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1545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5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iming>
    <p:tnLst>
      <p:par>
        <p:cTn id="1" dur="indefinite" restart="never" nodeType="tmRoot"/>
      </p:par>
    </p:tnLst>
  </p:timing>
  <p:txStyles>
    <p:titleStyle>
      <a:lvl1pPr algn="ctr" defTabSz="676946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2pPr>
      <a:lvl3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3pPr>
      <a:lvl4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4pPr>
      <a:lvl5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5pPr>
      <a:lvl6pPr marL="310942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6pPr>
      <a:lvl7pPr marL="621884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7pPr>
      <a:lvl8pPr marL="932825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8pPr>
      <a:lvl9pPr marL="1243767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9pPr>
    </p:titleStyle>
    <p:bodyStyle>
      <a:lvl1pPr marL="253721" indent="-253721" algn="l" defTabSz="676946" rtl="0" eaLnBrk="1" fontAlgn="base" hangingPunct="1">
        <a:spcBef>
          <a:spcPct val="20000"/>
        </a:spcBef>
        <a:spcAft>
          <a:spcPct val="0"/>
        </a:spcAft>
        <a:buChar char="•"/>
        <a:defRPr sz="2381">
          <a:solidFill>
            <a:schemeClr val="tx1"/>
          </a:solidFill>
          <a:latin typeface="+mn-lt"/>
          <a:ea typeface="+mn-ea"/>
          <a:cs typeface="+mn-cs"/>
        </a:defRPr>
      </a:lvl1pPr>
      <a:lvl2pPr marL="550626" indent="-211613" algn="l" defTabSz="676946" rtl="0" eaLnBrk="1" fontAlgn="base" hangingPunct="1">
        <a:spcBef>
          <a:spcPct val="20000"/>
        </a:spcBef>
        <a:spcAft>
          <a:spcPct val="0"/>
        </a:spcAft>
        <a:buChar char="–"/>
        <a:defRPr sz="2040">
          <a:solidFill>
            <a:schemeClr val="tx1"/>
          </a:solidFill>
          <a:latin typeface="+mn-lt"/>
        </a:defRPr>
      </a:lvl2pPr>
      <a:lvl3pPr marL="846452" indent="-169507" algn="l" defTabSz="676946" rtl="0" eaLnBrk="1" fontAlgn="base" hangingPunct="1">
        <a:spcBef>
          <a:spcPct val="20000"/>
        </a:spcBef>
        <a:spcAft>
          <a:spcPct val="0"/>
        </a:spcAft>
        <a:buChar char="•"/>
        <a:defRPr sz="1768">
          <a:solidFill>
            <a:schemeClr val="tx1"/>
          </a:solidFill>
          <a:latin typeface="+mn-lt"/>
        </a:defRPr>
      </a:lvl3pPr>
      <a:lvl4pPr marL="1184386" indent="-168427" algn="l" defTabSz="676946" rtl="0" eaLnBrk="1" fontAlgn="base" hangingPunct="1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+mn-lt"/>
        </a:defRPr>
      </a:lvl4pPr>
      <a:lvl5pPr marL="1523399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5pPr>
      <a:lvl6pPr marL="1834340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282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224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166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1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273999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540" smtClean="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49" y="9932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9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701" r:id="rId4"/>
    <p:sldLayoutId id="2147483691" r:id="rId5"/>
  </p:sldLayoutIdLst>
  <p:timing>
    <p:tnLst>
      <p:par>
        <p:cTn id="1" dur="indefinite" restart="never" nodeType="tmRoot"/>
      </p:par>
    </p:tnLst>
  </p:timing>
  <p:txStyles>
    <p:titleStyle>
      <a:lvl1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+mj-lt"/>
          <a:ea typeface="+mj-ea"/>
          <a:cs typeface="+mj-cs"/>
        </a:defRPr>
      </a:lvl1pPr>
      <a:lvl2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2pPr>
      <a:lvl3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3pPr>
      <a:lvl4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4pPr>
      <a:lvl5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5pPr>
      <a:lvl6pPr marL="391135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6pPr>
      <a:lvl7pPr marL="782269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7pPr>
      <a:lvl8pPr marL="1173404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8pPr>
      <a:lvl9pPr marL="1564538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9pPr>
    </p:titleStyle>
    <p:bodyStyle>
      <a:lvl1pPr marL="319155" indent="-319155" algn="l" defTabSz="851533" rtl="0" eaLnBrk="0" fontAlgn="base" hangingPunct="0">
        <a:spcBef>
          <a:spcPct val="20000"/>
        </a:spcBef>
        <a:spcAft>
          <a:spcPct val="0"/>
        </a:spcAft>
        <a:buChar char="•"/>
        <a:defRPr sz="2994">
          <a:solidFill>
            <a:schemeClr val="tx1"/>
          </a:solidFill>
          <a:latin typeface="+mn-lt"/>
          <a:ea typeface="+mn-ea"/>
          <a:cs typeface="+mn-cs"/>
        </a:defRPr>
      </a:lvl1pPr>
      <a:lvl2pPr marL="692634" indent="-266189" algn="l" defTabSz="851533" rtl="0" eaLnBrk="0" fontAlgn="base" hangingPunct="0">
        <a:spcBef>
          <a:spcPct val="20000"/>
        </a:spcBef>
        <a:spcAft>
          <a:spcPct val="0"/>
        </a:spcAft>
        <a:buChar char="–"/>
        <a:defRPr sz="2567">
          <a:solidFill>
            <a:schemeClr val="tx1"/>
          </a:solidFill>
          <a:latin typeface="+mn-lt"/>
        </a:defRPr>
      </a:lvl2pPr>
      <a:lvl3pPr marL="1064755" indent="-213223" algn="l" defTabSz="851533" rtl="0" eaLnBrk="0" fontAlgn="base" hangingPunct="0">
        <a:spcBef>
          <a:spcPct val="20000"/>
        </a:spcBef>
        <a:spcAft>
          <a:spcPct val="0"/>
        </a:spcAft>
        <a:buChar char="•"/>
        <a:defRPr sz="2224">
          <a:solidFill>
            <a:schemeClr val="tx1"/>
          </a:solidFill>
          <a:latin typeface="+mn-lt"/>
        </a:defRPr>
      </a:lvl3pPr>
      <a:lvl4pPr marL="1489843" indent="-211865" algn="l" defTabSz="851533" rtl="0" eaLnBrk="0" fontAlgn="base" hangingPunct="0">
        <a:spcBef>
          <a:spcPct val="20000"/>
        </a:spcBef>
        <a:spcAft>
          <a:spcPct val="0"/>
        </a:spcAft>
        <a:buChar char="–"/>
        <a:defRPr sz="1882">
          <a:solidFill>
            <a:schemeClr val="tx1"/>
          </a:solidFill>
          <a:latin typeface="+mn-lt"/>
        </a:defRPr>
      </a:lvl4pPr>
      <a:lvl5pPr marL="1916288" indent="-213223" algn="l" defTabSz="851533" rtl="0" eaLnBrk="0" fontAlgn="base" hangingPunct="0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5pPr>
      <a:lvl6pPr marL="2307423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6pPr>
      <a:lvl7pPr marL="2698558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7pPr>
      <a:lvl8pPr marL="3089692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8pPr>
      <a:lvl9pPr marL="3480827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Questions affectives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522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259" y="1511677"/>
            <a:ext cx="8747481" cy="493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Qui contribue à mon équilibre affectif aujourd’hui ? Comment est-ce que je pense compenser le soutien affectif et moral de ma famille et de mes amis proches ?</a:t>
            </a:r>
          </a:p>
          <a:p>
            <a:pPr marL="293351" indent="-293351" algn="just">
              <a:buFont typeface="+mj-lt"/>
              <a:buAutoNum type="arabicPeriod"/>
            </a:pPr>
            <a:endParaRPr lang="fr-FR" sz="1540" dirty="0">
              <a:latin typeface="Akzidenz-Grotesk Std Light" panose="02000506040000020003" pitchFamily="2" charset="0"/>
            </a:endParaRPr>
          </a:p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En partant en volontariat, ai-je envie de prendre de la distance avec ma famille, mes amis, un(e) petit(e) ami(e) ? Ou au contraire suis-je freiné par l’éloignement? </a:t>
            </a:r>
          </a:p>
          <a:p>
            <a:pPr marL="293351" indent="-293351" algn="just">
              <a:buFont typeface="+mj-lt"/>
              <a:buAutoNum type="arabicPeriod"/>
            </a:pPr>
            <a:endParaRPr lang="fr-FR" sz="1540" dirty="0">
              <a:latin typeface="Akzidenz-Grotesk Std Light" panose="02000506040000020003" pitchFamily="2" charset="0"/>
            </a:endParaRPr>
          </a:p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Si je laisse un(e) petit(e) ami(e), comment est-ce que j’envisage la relation à distance ? Et comment l’autre perçoit-il cette séparation ?</a:t>
            </a:r>
          </a:p>
          <a:p>
            <a:pPr marL="293351" indent="-293351" algn="just">
              <a:buFont typeface="+mj-lt"/>
              <a:buAutoNum type="arabicPeriod"/>
            </a:pPr>
            <a:endParaRPr lang="fr-FR" sz="1540" dirty="0">
              <a:latin typeface="Akzidenz-Grotesk Std Light" panose="02000506040000020003" pitchFamily="2" charset="0"/>
            </a:endParaRPr>
          </a:p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Comment est-ce que j’envisage de gérer la solitude? (au quotidien, en soirée après le travail quand il est n’est pas possible de sortir du lieu de mission, etc.)</a:t>
            </a:r>
          </a:p>
          <a:p>
            <a:pPr marL="293351" indent="-293351" algn="just">
              <a:buFont typeface="+mj-lt"/>
              <a:buAutoNum type="arabicPeriod"/>
            </a:pPr>
            <a:endParaRPr lang="fr-FR" sz="1540" dirty="0">
              <a:latin typeface="Akzidenz-Grotesk Std Light" panose="02000506040000020003" pitchFamily="2" charset="0"/>
            </a:endParaRPr>
          </a:p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Les moyens de communication ont beaucoup évolué ces derniers temps et ont changé le rapport à la distance : suis-je prêt(e) à vivre une certaine distance avec mes proches ? </a:t>
            </a:r>
          </a:p>
          <a:p>
            <a:pPr marL="293351" indent="-293351" algn="just">
              <a:buFont typeface="+mj-lt"/>
              <a:buAutoNum type="arabicPeriod"/>
            </a:pPr>
            <a:endParaRPr lang="fr-FR" sz="1540" dirty="0">
              <a:latin typeface="Akzidenz-Grotesk Std Light" panose="02000506040000020003" pitchFamily="2" charset="0"/>
            </a:endParaRPr>
          </a:p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Est-il important pour moi de plaire ? Comment est-ce que j’imagine mon comportement dans un contexte où je vais être porteur des fantasmes projetés sur les occidentaux ?</a:t>
            </a:r>
          </a:p>
          <a:p>
            <a:pPr marL="293351" indent="-293351" algn="just">
              <a:buFont typeface="+mj-lt"/>
              <a:buAutoNum type="arabicPeriod"/>
            </a:pPr>
            <a:endParaRPr lang="fr-FR" sz="1540" dirty="0">
              <a:latin typeface="Akzidenz-Grotesk Std Light" panose="02000506040000020003" pitchFamily="2" charset="0"/>
            </a:endParaRPr>
          </a:p>
          <a:p>
            <a:pPr marL="293351" indent="-293351" algn="just">
              <a:buFont typeface="+mj-lt"/>
              <a:buAutoNum type="arabicPeriod"/>
            </a:pPr>
            <a:r>
              <a:rPr lang="fr-FR" sz="1711" dirty="0">
                <a:latin typeface="Akzidenz-Grotesk Std Light" panose="02000506040000020003" pitchFamily="2" charset="0"/>
              </a:rPr>
              <a:t>Et si je rencontre quelqu’un ? </a:t>
            </a:r>
            <a:endParaRPr lang="fr-FR" sz="2053" dirty="0">
              <a:latin typeface="Akzidenz-Grotesk Std Light" panose="02000506040000020003" pitchFamily="2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Réflexion individuelle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482615"/>
      </p:ext>
    </p:extLst>
  </p:cSld>
  <p:clrMapOvr>
    <a:masterClrMapping/>
  </p:clrMapOvr>
</p:sld>
</file>

<file path=ppt/theme/theme1.xml><?xml version="1.0" encoding="utf-8"?>
<a:theme xmlns:a="http://schemas.openxmlformats.org/drawingml/2006/main" name="Titre général de la présentation DCC">
  <a:themeElements>
    <a:clrScheme name="Personnalisé DCC">
      <a:dk1>
        <a:srgbClr val="007BB6"/>
      </a:dk1>
      <a:lt1>
        <a:srgbClr val="FFFFFF"/>
      </a:lt1>
      <a:dk2>
        <a:srgbClr val="FFFFFF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vert="horz" lIns="91440" tIns="45720" rIns="91440" bIns="45720" rtlCol="0" anchor="b">
        <a:normAutofit/>
      </a:bodyPr>
      <a:lstStyle>
        <a:defPPr>
          <a:defRPr sz="3200" kern="0" dirty="0" smtClean="0">
            <a:latin typeface="+mn-lt"/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249B9FF7-54E3-4BBF-937D-6DED3815FD2B}"/>
    </a:ext>
  </a:extLst>
</a:theme>
</file>

<file path=ppt/theme/theme2.xml><?xml version="1.0" encoding="utf-8"?>
<a:theme xmlns:a="http://schemas.openxmlformats.org/drawingml/2006/main" name="Slide intérieur">
  <a:themeElements>
    <a:clrScheme name="Personnalisé DCC">
      <a:dk1>
        <a:srgbClr val="007BB6"/>
      </a:dk1>
      <a:lt1>
        <a:srgbClr val="FFFFFF"/>
      </a:lt1>
      <a:dk2>
        <a:srgbClr val="007BB6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7BB6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F89EC957-DFBD-46CD-95B8-2F04CC523CB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DCC</Template>
  <TotalTime>1</TotalTime>
  <Words>66</Words>
  <Application>Microsoft Office PowerPoint</Application>
  <PresentationFormat>Affichage à l'écran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Akzidenz-Grotesk Std Light</vt:lpstr>
      <vt:lpstr>Akzidenz-Grotesk Std Regular</vt:lpstr>
      <vt:lpstr>Arial</vt:lpstr>
      <vt:lpstr>Calibri</vt:lpstr>
      <vt:lpstr>Courier New</vt:lpstr>
      <vt:lpstr>Dosis</vt:lpstr>
      <vt:lpstr>Titre général de la présentation DCC</vt:lpstr>
      <vt:lpstr>Slide intérieur</vt:lpstr>
      <vt:lpstr>Questions affectives</vt:lpstr>
      <vt:lpstr>Réflexion individuelle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affectives</dc:title>
  <dc:creator>Xavier Sarrat</dc:creator>
  <cp:lastModifiedBy>Rémi Grégoire</cp:lastModifiedBy>
  <cp:revision>2</cp:revision>
  <dcterms:created xsi:type="dcterms:W3CDTF">2021-06-30T17:30:48Z</dcterms:created>
  <dcterms:modified xsi:type="dcterms:W3CDTF">2024-02-12T15:29:14Z</dcterms:modified>
</cp:coreProperties>
</file>