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3"/>
  </p:notesMasterIdLst>
  <p:handoutMasterIdLst>
    <p:handoutMasterId r:id="rId24"/>
  </p:handoutMasterIdLst>
  <p:sldIdLst>
    <p:sldId id="331" r:id="rId3"/>
    <p:sldId id="323" r:id="rId4"/>
    <p:sldId id="279" r:id="rId5"/>
    <p:sldId id="316" r:id="rId6"/>
    <p:sldId id="313" r:id="rId7"/>
    <p:sldId id="314" r:id="rId8"/>
    <p:sldId id="322" r:id="rId9"/>
    <p:sldId id="320" r:id="rId10"/>
    <p:sldId id="321" r:id="rId11"/>
    <p:sldId id="318" r:id="rId12"/>
    <p:sldId id="315" r:id="rId13"/>
    <p:sldId id="325" r:id="rId14"/>
    <p:sldId id="330" r:id="rId15"/>
    <p:sldId id="326" r:id="rId16"/>
    <p:sldId id="332" r:id="rId17"/>
    <p:sldId id="333" r:id="rId18"/>
    <p:sldId id="327" r:id="rId19"/>
    <p:sldId id="317" r:id="rId20"/>
    <p:sldId id="329" r:id="rId21"/>
    <p:sldId id="32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6"/>
    <a:srgbClr val="FABB00"/>
    <a:srgbClr val="A1BBDA"/>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36" autoAdjust="0"/>
    <p:restoredTop sz="80599" autoAdjust="0"/>
  </p:normalViewPr>
  <p:slideViewPr>
    <p:cSldViewPr snapToGrid="0">
      <p:cViewPr varScale="1">
        <p:scale>
          <a:sx n="111" d="100"/>
          <a:sy n="111" d="100"/>
        </p:scale>
        <p:origin x="222" y="96"/>
      </p:cViewPr>
      <p:guideLst>
        <p:guide orient="horz" pos="2160"/>
        <p:guide pos="2880"/>
      </p:guideLst>
    </p:cSldViewPr>
  </p:slideViewPr>
  <p:notesTextViewPr>
    <p:cViewPr>
      <p:scale>
        <a:sx n="1" d="1"/>
        <a:sy n="1" d="1"/>
      </p:scale>
      <p:origin x="0" y="0"/>
    </p:cViewPr>
  </p:notesTextViewPr>
  <p:notesViewPr>
    <p:cSldViewPr snapToGrid="0">
      <p:cViewPr varScale="1">
        <p:scale>
          <a:sx n="52" d="100"/>
          <a:sy n="52" d="100"/>
        </p:scale>
        <p:origin x="21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8DD17D-0BAA-4109-B3D9-AD573F4571DF}" type="datetimeFigureOut">
              <a:rPr lang="fr-FR" smtClean="0"/>
              <a:t>11/12/2024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D69560-DD38-4C04-B0B8-10763D64554A}" type="slidenum">
              <a:rPr lang="fr-FR" smtClean="0"/>
              <a:t>‹N°›</a:t>
            </a:fld>
            <a:endParaRPr lang="fr-FR"/>
          </a:p>
        </p:txBody>
      </p:sp>
    </p:spTree>
    <p:extLst>
      <p:ext uri="{BB962C8B-B14F-4D97-AF65-F5344CB8AC3E}">
        <p14:creationId xmlns:p14="http://schemas.microsoft.com/office/powerpoint/2010/main" val="236221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2E67E-A45B-48B6-9028-F3B155D2E56F}" type="datetimeFigureOut">
              <a:rPr lang="fr-FR" smtClean="0"/>
              <a:t>11/12/2024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D0431-C253-459F-9A91-93FE5C1A50A8}" type="slidenum">
              <a:rPr lang="fr-FR" smtClean="0"/>
              <a:t>‹N°›</a:t>
            </a:fld>
            <a:endParaRPr lang="fr-FR"/>
          </a:p>
        </p:txBody>
      </p:sp>
    </p:spTree>
    <p:extLst>
      <p:ext uri="{BB962C8B-B14F-4D97-AF65-F5344CB8AC3E}">
        <p14:creationId xmlns:p14="http://schemas.microsoft.com/office/powerpoint/2010/main" val="147111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Tree>
    <p:extLst>
      <p:ext uri="{BB962C8B-B14F-4D97-AF65-F5344CB8AC3E}">
        <p14:creationId xmlns:p14="http://schemas.microsoft.com/office/powerpoint/2010/main" val="71505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intérieur - titre &amp; sous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34" y="2416998"/>
            <a:ext cx="7772331" cy="1166461"/>
          </a:xfrm>
          <a:prstGeom prst="rect">
            <a:avLst/>
          </a:prstGeom>
        </p:spPr>
        <p:txBody>
          <a:bodyPr/>
          <a:lstStyle>
            <a:lvl1pPr>
              <a:defRPr sz="6600">
                <a:latin typeface="Dosis" panose="02010503020202060003" pitchFamily="50" charset="0"/>
              </a:defRPr>
            </a:lvl1pPr>
          </a:lstStyle>
          <a:p>
            <a:r>
              <a:rPr lang="fr-FR" dirty="0"/>
              <a:t>Modifiez le style du titre</a:t>
            </a:r>
          </a:p>
        </p:txBody>
      </p:sp>
      <p:sp>
        <p:nvSpPr>
          <p:cNvPr id="3" name="Sous-titre 2"/>
          <p:cNvSpPr>
            <a:spLocks noGrp="1"/>
          </p:cNvSpPr>
          <p:nvPr>
            <p:ph type="subTitle" idx="1"/>
          </p:nvPr>
        </p:nvSpPr>
        <p:spPr>
          <a:xfrm>
            <a:off x="1371667" y="3713782"/>
            <a:ext cx="6400664" cy="1751929"/>
          </a:xfrm>
          <a:prstGeom prst="rect">
            <a:avLst/>
          </a:prstGeom>
        </p:spPr>
        <p:txBody>
          <a:bodyPr/>
          <a:lstStyle>
            <a:lvl1pPr marL="0" indent="0" algn="ctr">
              <a:buNone/>
              <a:defRPr>
                <a:solidFill>
                  <a:schemeClr val="accent4"/>
                </a:solidFill>
                <a:latin typeface="Akzidenz-Grotesk Std Light" panose="02000506040000020003" pitchFamily="2" charset="0"/>
              </a:defRPr>
            </a:lvl1pPr>
            <a:lvl2pPr marL="391135" indent="0" algn="ctr">
              <a:buNone/>
              <a:defRPr/>
            </a:lvl2pPr>
            <a:lvl3pPr marL="782269" indent="0" algn="ctr">
              <a:buNone/>
              <a:defRPr/>
            </a:lvl3pPr>
            <a:lvl4pPr marL="1173404" indent="0" algn="ctr">
              <a:buNone/>
              <a:defRPr/>
            </a:lvl4pPr>
            <a:lvl5pPr marL="1564538" indent="0" algn="ctr">
              <a:buNone/>
              <a:defRPr/>
            </a:lvl5pPr>
            <a:lvl6pPr marL="1955673" indent="0" algn="ctr">
              <a:buNone/>
              <a:defRPr/>
            </a:lvl6pPr>
            <a:lvl7pPr marL="2346808" indent="0" algn="ctr">
              <a:buNone/>
              <a:defRPr/>
            </a:lvl7pPr>
            <a:lvl8pPr marL="2737942" indent="0" algn="ctr">
              <a:buNone/>
              <a:defRPr/>
            </a:lvl8pPr>
            <a:lvl9pPr marL="3129077" indent="0" algn="ctr">
              <a:buNone/>
              <a:defRPr/>
            </a:lvl9pPr>
          </a:lstStyle>
          <a:p>
            <a:r>
              <a:rPr lang="fr-FR" dirty="0"/>
              <a:t>Modifiez le style des sous-titres du masque</a:t>
            </a:r>
          </a:p>
        </p:txBody>
      </p:sp>
    </p:spTree>
    <p:extLst>
      <p:ext uri="{BB962C8B-B14F-4D97-AF65-F5344CB8AC3E}">
        <p14:creationId xmlns:p14="http://schemas.microsoft.com/office/powerpoint/2010/main" val="42680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intérieur - titre &amp;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76" y="294747"/>
            <a:ext cx="8228649" cy="803357"/>
          </a:xfrm>
          <a:prstGeom prst="rect">
            <a:avLst/>
          </a:prstGeom>
        </p:spPr>
        <p:txBody>
          <a:bodyPr/>
          <a:lstStyle>
            <a:lvl1pPr algn="l">
              <a:defRPr>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457676" y="1600776"/>
            <a:ext cx="822864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0752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intérieur - contenu &amp; image à droite">
    <p:spTree>
      <p:nvGrpSpPr>
        <p:cNvPr id="1" name=""/>
        <p:cNvGrpSpPr/>
        <p:nvPr/>
      </p:nvGrpSpPr>
      <p:grpSpPr>
        <a:xfrm>
          <a:off x="0" y="0"/>
          <a:ext cx="0" cy="0"/>
          <a:chOff x="0" y="0"/>
          <a:chExt cx="0" cy="0"/>
        </a:xfrm>
      </p:grpSpPr>
      <p:sp>
        <p:nvSpPr>
          <p:cNvPr id="6" name="Titre 1"/>
          <p:cNvSpPr txBox="1">
            <a:spLocks/>
          </p:cNvSpPr>
          <p:nvPr userDrawn="1"/>
        </p:nvSpPr>
        <p:spPr>
          <a:xfrm>
            <a:off x="457676" y="294747"/>
            <a:ext cx="8228649" cy="803357"/>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kern="0" dirty="0"/>
              <a:t>Modifiez le style du titre</a:t>
            </a:r>
          </a:p>
        </p:txBody>
      </p:sp>
      <p:sp>
        <p:nvSpPr>
          <p:cNvPr id="4" name="Espace réservé du contenu 2"/>
          <p:cNvSpPr>
            <a:spLocks noGrp="1"/>
          </p:cNvSpPr>
          <p:nvPr>
            <p:ph idx="10"/>
          </p:nvPr>
        </p:nvSpPr>
        <p:spPr>
          <a:xfrm>
            <a:off x="457676" y="1600776"/>
            <a:ext cx="422733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2305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intérieur - contenu &amp; image à gauche">
    <p:spTree>
      <p:nvGrpSpPr>
        <p:cNvPr id="1" name=""/>
        <p:cNvGrpSpPr/>
        <p:nvPr/>
      </p:nvGrpSpPr>
      <p:grpSpPr>
        <a:xfrm>
          <a:off x="0" y="0"/>
          <a:ext cx="0" cy="0"/>
          <a:chOff x="0" y="0"/>
          <a:chExt cx="0" cy="0"/>
        </a:xfrm>
      </p:grpSpPr>
      <p:sp>
        <p:nvSpPr>
          <p:cNvPr id="6" name="Titre 1"/>
          <p:cNvSpPr txBox="1">
            <a:spLocks/>
          </p:cNvSpPr>
          <p:nvPr userDrawn="1"/>
        </p:nvSpPr>
        <p:spPr>
          <a:xfrm>
            <a:off x="457676" y="294747"/>
            <a:ext cx="8228649" cy="803357"/>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kern="0" dirty="0"/>
              <a:t>Modifiez le style du titre</a:t>
            </a:r>
          </a:p>
        </p:txBody>
      </p:sp>
      <p:sp>
        <p:nvSpPr>
          <p:cNvPr id="4" name="Espace réservé du contenu 2"/>
          <p:cNvSpPr>
            <a:spLocks noGrp="1"/>
          </p:cNvSpPr>
          <p:nvPr>
            <p:ph idx="10"/>
          </p:nvPr>
        </p:nvSpPr>
        <p:spPr>
          <a:xfrm>
            <a:off x="4685016" y="1600776"/>
            <a:ext cx="400130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79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intérieur - titre contenu deux colonnes">
    <p:spTree>
      <p:nvGrpSpPr>
        <p:cNvPr id="1" name=""/>
        <p:cNvGrpSpPr/>
        <p:nvPr/>
      </p:nvGrpSpPr>
      <p:grpSpPr>
        <a:xfrm>
          <a:off x="0" y="0"/>
          <a:ext cx="0" cy="0"/>
          <a:chOff x="0" y="0"/>
          <a:chExt cx="0" cy="0"/>
        </a:xfrm>
      </p:grpSpPr>
      <p:sp>
        <p:nvSpPr>
          <p:cNvPr id="7" name="Titre 1"/>
          <p:cNvSpPr txBox="1">
            <a:spLocks/>
          </p:cNvSpPr>
          <p:nvPr userDrawn="1"/>
        </p:nvSpPr>
        <p:spPr>
          <a:xfrm>
            <a:off x="457676" y="294747"/>
            <a:ext cx="8228649" cy="803357"/>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kern="0" dirty="0"/>
              <a:t>Modifiez le style du titre</a:t>
            </a:r>
          </a:p>
        </p:txBody>
      </p:sp>
      <p:sp>
        <p:nvSpPr>
          <p:cNvPr id="5" name="Espace réservé du contenu 2"/>
          <p:cNvSpPr>
            <a:spLocks noGrp="1"/>
          </p:cNvSpPr>
          <p:nvPr>
            <p:ph idx="11"/>
          </p:nvPr>
        </p:nvSpPr>
        <p:spPr>
          <a:xfrm>
            <a:off x="4685016" y="1600776"/>
            <a:ext cx="400130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2"/>
          <p:cNvSpPr>
            <a:spLocks noGrp="1"/>
          </p:cNvSpPr>
          <p:nvPr>
            <p:ph idx="12"/>
          </p:nvPr>
        </p:nvSpPr>
        <p:spPr>
          <a:xfrm>
            <a:off x="610077" y="1619612"/>
            <a:ext cx="3838634"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92539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1"/>
            <a:ext cx="9144000" cy="5634680"/>
          </a:xfrm>
          <a:prstGeom prst="rect">
            <a:avLst/>
          </a:prstGeom>
          <a:solidFill>
            <a:srgbClr val="007B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fr-FR" altLang="fr-FR" sz="1224"/>
          </a:p>
        </p:txBody>
      </p:sp>
      <p:pic>
        <p:nvPicPr>
          <p:cNvPr id="1027" name="Picture 3" descr="Z:\Dpt COM dvpt RESSOURCES\Communication\Salons\LaDCC_Volontariat_Logo_Sans-Baseline_1000p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7698" y="181709"/>
            <a:ext cx="2046637" cy="10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a:xfrm>
            <a:off x="1295400" y="3754438"/>
            <a:ext cx="6858000" cy="1655762"/>
          </a:xfrm>
        </p:spPr>
        <p:txBody>
          <a:bodyPr/>
          <a:lstStyle>
            <a:lvl1pPr marL="0" indent="0" algn="ctr" defTabSz="676946" rtl="0" eaLnBrk="0" fontAlgn="base" hangingPunct="0">
              <a:spcBef>
                <a:spcPct val="20000"/>
              </a:spcBef>
              <a:spcAft>
                <a:spcPct val="0"/>
              </a:spcAft>
              <a:buNone/>
              <a:defRPr sz="2400">
                <a:solidFill>
                  <a:schemeClr val="tx1"/>
                </a:solidFill>
                <a:latin typeface="+mn-lt"/>
                <a:ea typeface="+mn-ea"/>
                <a:cs typeface="+mn-cs"/>
              </a:defRPr>
            </a:lvl1pPr>
            <a:lvl2pPr marL="457200" indent="0" algn="ctr" defTabSz="676946" rtl="0" eaLnBrk="0" fontAlgn="base" hangingPunct="0">
              <a:spcBef>
                <a:spcPct val="20000"/>
              </a:spcBef>
              <a:spcAft>
                <a:spcPct val="0"/>
              </a:spcAft>
              <a:buNone/>
              <a:defRPr sz="2000">
                <a:solidFill>
                  <a:schemeClr val="tx1"/>
                </a:solidFill>
                <a:latin typeface="+mn-lt"/>
              </a:defRPr>
            </a:lvl2pPr>
            <a:lvl3pPr marL="914400" indent="0" algn="ctr" defTabSz="676946" rtl="0" eaLnBrk="0" fontAlgn="base" hangingPunct="0">
              <a:spcBef>
                <a:spcPct val="20000"/>
              </a:spcBef>
              <a:spcAft>
                <a:spcPct val="0"/>
              </a:spcAft>
              <a:buNone/>
              <a:defRPr sz="1800">
                <a:solidFill>
                  <a:schemeClr val="tx1"/>
                </a:solidFill>
                <a:latin typeface="+mn-lt"/>
              </a:defRPr>
            </a:lvl3pPr>
            <a:lvl4pPr marL="1371600" indent="0" algn="ctr" defTabSz="676946" rtl="0" eaLnBrk="0" fontAlgn="base" hangingPunct="0">
              <a:spcBef>
                <a:spcPct val="20000"/>
              </a:spcBef>
              <a:spcAft>
                <a:spcPct val="0"/>
              </a:spcAft>
              <a:buNone/>
              <a:defRPr sz="1600">
                <a:solidFill>
                  <a:schemeClr val="tx1"/>
                </a:solidFill>
                <a:latin typeface="+mn-lt"/>
              </a:defRPr>
            </a:lvl4pPr>
            <a:lvl5pPr marL="1828800" indent="0" algn="ctr" defTabSz="676946" rtl="0" eaLnBrk="0" fontAlgn="base" hangingPunct="0">
              <a:spcBef>
                <a:spcPct val="20000"/>
              </a:spcBef>
              <a:spcAft>
                <a:spcPct val="0"/>
              </a:spcAft>
              <a:buNone/>
              <a:defRPr sz="1600">
                <a:solidFill>
                  <a:schemeClr val="tx1"/>
                </a:solidFill>
                <a:latin typeface="+mn-lt"/>
              </a:defRPr>
            </a:lvl5pPr>
            <a:lvl6pPr marL="2286000" indent="0" algn="ctr" defTabSz="676946" rtl="0" fontAlgn="base">
              <a:spcBef>
                <a:spcPct val="20000"/>
              </a:spcBef>
              <a:spcAft>
                <a:spcPct val="0"/>
              </a:spcAft>
              <a:buNone/>
              <a:defRPr sz="1600">
                <a:solidFill>
                  <a:schemeClr val="tx1"/>
                </a:solidFill>
                <a:latin typeface="+mn-lt"/>
              </a:defRPr>
            </a:lvl6pPr>
            <a:lvl7pPr marL="2743200" indent="0" algn="ctr" defTabSz="676946" rtl="0" fontAlgn="base">
              <a:spcBef>
                <a:spcPct val="20000"/>
              </a:spcBef>
              <a:spcAft>
                <a:spcPct val="0"/>
              </a:spcAft>
              <a:buNone/>
              <a:defRPr sz="1600">
                <a:solidFill>
                  <a:schemeClr val="tx1"/>
                </a:solidFill>
                <a:latin typeface="+mn-lt"/>
              </a:defRPr>
            </a:lvl7pPr>
            <a:lvl8pPr marL="3200400" indent="0" algn="ctr" defTabSz="676946" rtl="0" fontAlgn="base">
              <a:spcBef>
                <a:spcPct val="20000"/>
              </a:spcBef>
              <a:spcAft>
                <a:spcPct val="0"/>
              </a:spcAft>
              <a:buNone/>
              <a:defRPr sz="1600">
                <a:solidFill>
                  <a:schemeClr val="tx1"/>
                </a:solidFill>
                <a:latin typeface="+mn-lt"/>
              </a:defRPr>
            </a:lvl8pPr>
            <a:lvl9pPr marL="3657600" indent="0" algn="ctr" defTabSz="676946" rtl="0" fontAlgn="base">
              <a:spcBef>
                <a:spcPct val="20000"/>
              </a:spcBef>
              <a:spcAft>
                <a:spcPct val="0"/>
              </a:spcAft>
              <a:buNone/>
              <a:defRPr sz="1600">
                <a:solidFill>
                  <a:schemeClr val="tx1"/>
                </a:solidFill>
                <a:latin typeface="+mn-lt"/>
              </a:defRPr>
            </a:lvl9pPr>
          </a:lstStyle>
          <a:p>
            <a:r>
              <a:rPr lang="fr-FR" kern="0" dirty="0"/>
              <a:t>Sous-titre de la présentation</a:t>
            </a:r>
            <a:endParaRPr lang="en-US" kern="0" dirty="0"/>
          </a:p>
        </p:txBody>
      </p:sp>
      <p:sp>
        <p:nvSpPr>
          <p:cNvPr id="8" name="Subtitle 2"/>
          <p:cNvSpPr txBox="1">
            <a:spLocks/>
          </p:cNvSpPr>
          <p:nvPr userDrawn="1"/>
        </p:nvSpPr>
        <p:spPr>
          <a:xfrm>
            <a:off x="-74141" y="6030119"/>
            <a:ext cx="6858000" cy="1655762"/>
          </a:xfrm>
        </p:spPr>
        <p:txBody>
          <a:bodyPr/>
          <a:lstStyle>
            <a:lvl1pPr marL="0" indent="0" algn="ctr" defTabSz="676946" rtl="0" eaLnBrk="0" fontAlgn="base" hangingPunct="0">
              <a:spcBef>
                <a:spcPct val="20000"/>
              </a:spcBef>
              <a:spcAft>
                <a:spcPct val="0"/>
              </a:spcAft>
              <a:buNone/>
              <a:defRPr sz="2400" baseline="0">
                <a:solidFill>
                  <a:schemeClr val="tx1"/>
                </a:solidFill>
                <a:latin typeface="+mn-lt"/>
                <a:ea typeface="+mn-ea"/>
                <a:cs typeface="+mn-cs"/>
              </a:defRPr>
            </a:lvl1pPr>
            <a:lvl2pPr marL="457200" indent="0" algn="ctr" defTabSz="676946" rtl="0" eaLnBrk="0" fontAlgn="base" hangingPunct="0">
              <a:spcBef>
                <a:spcPct val="20000"/>
              </a:spcBef>
              <a:spcAft>
                <a:spcPct val="0"/>
              </a:spcAft>
              <a:buNone/>
              <a:defRPr sz="2000">
                <a:solidFill>
                  <a:schemeClr val="tx1"/>
                </a:solidFill>
                <a:latin typeface="+mn-lt"/>
              </a:defRPr>
            </a:lvl2pPr>
            <a:lvl3pPr marL="914400" indent="0" algn="ctr" defTabSz="676946" rtl="0" eaLnBrk="0" fontAlgn="base" hangingPunct="0">
              <a:spcBef>
                <a:spcPct val="20000"/>
              </a:spcBef>
              <a:spcAft>
                <a:spcPct val="0"/>
              </a:spcAft>
              <a:buNone/>
              <a:defRPr sz="1800">
                <a:solidFill>
                  <a:schemeClr val="tx1"/>
                </a:solidFill>
                <a:latin typeface="+mn-lt"/>
              </a:defRPr>
            </a:lvl3pPr>
            <a:lvl4pPr marL="1371600" indent="0" algn="ctr" defTabSz="676946" rtl="0" eaLnBrk="0" fontAlgn="base" hangingPunct="0">
              <a:spcBef>
                <a:spcPct val="20000"/>
              </a:spcBef>
              <a:spcAft>
                <a:spcPct val="0"/>
              </a:spcAft>
              <a:buNone/>
              <a:defRPr sz="1600">
                <a:solidFill>
                  <a:schemeClr val="tx1"/>
                </a:solidFill>
                <a:latin typeface="+mn-lt"/>
              </a:defRPr>
            </a:lvl4pPr>
            <a:lvl5pPr marL="1828800" indent="0" algn="ctr" defTabSz="676946" rtl="0" eaLnBrk="0" fontAlgn="base" hangingPunct="0">
              <a:spcBef>
                <a:spcPct val="20000"/>
              </a:spcBef>
              <a:spcAft>
                <a:spcPct val="0"/>
              </a:spcAft>
              <a:buNone/>
              <a:defRPr sz="1600">
                <a:solidFill>
                  <a:schemeClr val="tx1"/>
                </a:solidFill>
                <a:latin typeface="+mn-lt"/>
              </a:defRPr>
            </a:lvl5pPr>
            <a:lvl6pPr marL="2286000" indent="0" algn="ctr" defTabSz="676946" rtl="0" fontAlgn="base">
              <a:spcBef>
                <a:spcPct val="20000"/>
              </a:spcBef>
              <a:spcAft>
                <a:spcPct val="0"/>
              </a:spcAft>
              <a:buNone/>
              <a:defRPr sz="1600">
                <a:solidFill>
                  <a:schemeClr val="tx1"/>
                </a:solidFill>
                <a:latin typeface="+mn-lt"/>
              </a:defRPr>
            </a:lvl6pPr>
            <a:lvl7pPr marL="2743200" indent="0" algn="ctr" defTabSz="676946" rtl="0" fontAlgn="base">
              <a:spcBef>
                <a:spcPct val="20000"/>
              </a:spcBef>
              <a:spcAft>
                <a:spcPct val="0"/>
              </a:spcAft>
              <a:buNone/>
              <a:defRPr sz="1600">
                <a:solidFill>
                  <a:schemeClr val="tx1"/>
                </a:solidFill>
                <a:latin typeface="+mn-lt"/>
              </a:defRPr>
            </a:lvl7pPr>
            <a:lvl8pPr marL="3200400" indent="0" algn="ctr" defTabSz="676946" rtl="0" fontAlgn="base">
              <a:spcBef>
                <a:spcPct val="20000"/>
              </a:spcBef>
              <a:spcAft>
                <a:spcPct val="0"/>
              </a:spcAft>
              <a:buNone/>
              <a:defRPr sz="1600">
                <a:solidFill>
                  <a:schemeClr val="tx1"/>
                </a:solidFill>
                <a:latin typeface="+mn-lt"/>
              </a:defRPr>
            </a:lvl8pPr>
            <a:lvl9pPr marL="3657600" indent="0" algn="ctr" defTabSz="676946" rtl="0" fontAlgn="base">
              <a:spcBef>
                <a:spcPct val="20000"/>
              </a:spcBef>
              <a:spcAft>
                <a:spcPct val="0"/>
              </a:spcAft>
              <a:buNone/>
              <a:defRPr sz="1600">
                <a:solidFill>
                  <a:schemeClr val="tx1"/>
                </a:solidFill>
                <a:latin typeface="+mn-lt"/>
              </a:defRPr>
            </a:lvl9pPr>
          </a:lstStyle>
          <a:p>
            <a:r>
              <a:rPr lang="fr-FR" kern="0" dirty="0"/>
              <a:t>Délégation Catholique pour la Coopération</a:t>
            </a:r>
            <a:endParaRPr lang="en-US" kern="0" dirty="0"/>
          </a:p>
        </p:txBody>
      </p:sp>
      <p:sp>
        <p:nvSpPr>
          <p:cNvPr id="2" name="Espace réservé du titre 1"/>
          <p:cNvSpPr>
            <a:spLocks noGrp="1"/>
          </p:cNvSpPr>
          <p:nvPr>
            <p:ph type="title"/>
          </p:nvPr>
        </p:nvSpPr>
        <p:spPr>
          <a:xfrm>
            <a:off x="628650" y="2154559"/>
            <a:ext cx="7886700" cy="1325563"/>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3534503373"/>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676946" rtl="0" eaLnBrk="1" fontAlgn="base" hangingPunct="1">
        <a:spcBef>
          <a:spcPct val="0"/>
        </a:spcBef>
        <a:spcAft>
          <a:spcPct val="0"/>
        </a:spcAft>
        <a:defRPr sz="2800">
          <a:solidFill>
            <a:schemeClr val="tx2"/>
          </a:solidFill>
          <a:latin typeface="+mj-lt"/>
          <a:ea typeface="+mj-ea"/>
          <a:cs typeface="+mj-cs"/>
        </a:defRPr>
      </a:lvl1pPr>
      <a:lvl2pPr algn="ctr" defTabSz="676946" rtl="0" eaLnBrk="1" fontAlgn="base" hangingPunct="1">
        <a:spcBef>
          <a:spcPct val="0"/>
        </a:spcBef>
        <a:spcAft>
          <a:spcPct val="0"/>
        </a:spcAft>
        <a:defRPr sz="3265">
          <a:solidFill>
            <a:schemeClr val="tx2"/>
          </a:solidFill>
          <a:latin typeface="Arial" charset="0"/>
        </a:defRPr>
      </a:lvl2pPr>
      <a:lvl3pPr algn="ctr" defTabSz="676946" rtl="0" eaLnBrk="1" fontAlgn="base" hangingPunct="1">
        <a:spcBef>
          <a:spcPct val="0"/>
        </a:spcBef>
        <a:spcAft>
          <a:spcPct val="0"/>
        </a:spcAft>
        <a:defRPr sz="3265">
          <a:solidFill>
            <a:schemeClr val="tx2"/>
          </a:solidFill>
          <a:latin typeface="Arial" charset="0"/>
        </a:defRPr>
      </a:lvl3pPr>
      <a:lvl4pPr algn="ctr" defTabSz="676946" rtl="0" eaLnBrk="1" fontAlgn="base" hangingPunct="1">
        <a:spcBef>
          <a:spcPct val="0"/>
        </a:spcBef>
        <a:spcAft>
          <a:spcPct val="0"/>
        </a:spcAft>
        <a:defRPr sz="3265">
          <a:solidFill>
            <a:schemeClr val="tx2"/>
          </a:solidFill>
          <a:latin typeface="Arial" charset="0"/>
        </a:defRPr>
      </a:lvl4pPr>
      <a:lvl5pPr algn="ctr" defTabSz="676946" rtl="0" eaLnBrk="1" fontAlgn="base" hangingPunct="1">
        <a:spcBef>
          <a:spcPct val="0"/>
        </a:spcBef>
        <a:spcAft>
          <a:spcPct val="0"/>
        </a:spcAft>
        <a:defRPr sz="3265">
          <a:solidFill>
            <a:schemeClr val="tx2"/>
          </a:solidFill>
          <a:latin typeface="Arial" charset="0"/>
        </a:defRPr>
      </a:lvl5pPr>
      <a:lvl6pPr marL="310942" algn="ctr" defTabSz="676946" rtl="0" eaLnBrk="1" fontAlgn="base" hangingPunct="1">
        <a:spcBef>
          <a:spcPct val="0"/>
        </a:spcBef>
        <a:spcAft>
          <a:spcPct val="0"/>
        </a:spcAft>
        <a:defRPr sz="3265">
          <a:solidFill>
            <a:schemeClr val="tx2"/>
          </a:solidFill>
          <a:latin typeface="Arial" charset="0"/>
        </a:defRPr>
      </a:lvl6pPr>
      <a:lvl7pPr marL="621884" algn="ctr" defTabSz="676946" rtl="0" eaLnBrk="1" fontAlgn="base" hangingPunct="1">
        <a:spcBef>
          <a:spcPct val="0"/>
        </a:spcBef>
        <a:spcAft>
          <a:spcPct val="0"/>
        </a:spcAft>
        <a:defRPr sz="3265">
          <a:solidFill>
            <a:schemeClr val="tx2"/>
          </a:solidFill>
          <a:latin typeface="Arial" charset="0"/>
        </a:defRPr>
      </a:lvl7pPr>
      <a:lvl8pPr marL="932825" algn="ctr" defTabSz="676946" rtl="0" eaLnBrk="1" fontAlgn="base" hangingPunct="1">
        <a:spcBef>
          <a:spcPct val="0"/>
        </a:spcBef>
        <a:spcAft>
          <a:spcPct val="0"/>
        </a:spcAft>
        <a:defRPr sz="3265">
          <a:solidFill>
            <a:schemeClr val="tx2"/>
          </a:solidFill>
          <a:latin typeface="Arial" charset="0"/>
        </a:defRPr>
      </a:lvl8pPr>
      <a:lvl9pPr marL="1243767" algn="ctr" defTabSz="676946" rtl="0" eaLnBrk="1" fontAlgn="base" hangingPunct="1">
        <a:spcBef>
          <a:spcPct val="0"/>
        </a:spcBef>
        <a:spcAft>
          <a:spcPct val="0"/>
        </a:spcAft>
        <a:defRPr sz="3265">
          <a:solidFill>
            <a:schemeClr val="tx2"/>
          </a:solidFill>
          <a:latin typeface="Arial" charset="0"/>
        </a:defRPr>
      </a:lvl9pPr>
    </p:titleStyle>
    <p:bodyStyle>
      <a:lvl1pPr marL="253721" indent="-253721" algn="l" defTabSz="676946" rtl="0" eaLnBrk="1" fontAlgn="base" hangingPunct="1">
        <a:spcBef>
          <a:spcPct val="20000"/>
        </a:spcBef>
        <a:spcAft>
          <a:spcPct val="0"/>
        </a:spcAft>
        <a:buChar char="•"/>
        <a:defRPr sz="2381">
          <a:solidFill>
            <a:schemeClr val="tx1"/>
          </a:solidFill>
          <a:latin typeface="+mn-lt"/>
          <a:ea typeface="+mn-ea"/>
          <a:cs typeface="+mn-cs"/>
        </a:defRPr>
      </a:lvl1pPr>
      <a:lvl2pPr marL="550626" indent="-211613" algn="l" defTabSz="676946" rtl="0" eaLnBrk="1" fontAlgn="base" hangingPunct="1">
        <a:spcBef>
          <a:spcPct val="20000"/>
        </a:spcBef>
        <a:spcAft>
          <a:spcPct val="0"/>
        </a:spcAft>
        <a:buChar char="–"/>
        <a:defRPr sz="2040">
          <a:solidFill>
            <a:schemeClr val="tx1"/>
          </a:solidFill>
          <a:latin typeface="+mn-lt"/>
        </a:defRPr>
      </a:lvl2pPr>
      <a:lvl3pPr marL="846452" indent="-169507" algn="l" defTabSz="676946" rtl="0" eaLnBrk="1" fontAlgn="base" hangingPunct="1">
        <a:spcBef>
          <a:spcPct val="20000"/>
        </a:spcBef>
        <a:spcAft>
          <a:spcPct val="0"/>
        </a:spcAft>
        <a:buChar char="•"/>
        <a:defRPr sz="1768">
          <a:solidFill>
            <a:schemeClr val="tx1"/>
          </a:solidFill>
          <a:latin typeface="+mn-lt"/>
        </a:defRPr>
      </a:lvl3pPr>
      <a:lvl4pPr marL="1184386" indent="-168427" algn="l" defTabSz="676946" rtl="0" eaLnBrk="1" fontAlgn="base" hangingPunct="1">
        <a:spcBef>
          <a:spcPct val="20000"/>
        </a:spcBef>
        <a:spcAft>
          <a:spcPct val="0"/>
        </a:spcAft>
        <a:buChar char="–"/>
        <a:defRPr sz="1496">
          <a:solidFill>
            <a:schemeClr val="tx1"/>
          </a:solidFill>
          <a:latin typeface="+mn-lt"/>
        </a:defRPr>
      </a:lvl4pPr>
      <a:lvl5pPr marL="1523399" indent="-169507" algn="l" defTabSz="676946" rtl="0" eaLnBrk="1" fontAlgn="base" hangingPunct="1">
        <a:spcBef>
          <a:spcPct val="20000"/>
        </a:spcBef>
        <a:spcAft>
          <a:spcPct val="0"/>
        </a:spcAft>
        <a:buChar char="»"/>
        <a:defRPr sz="1496">
          <a:solidFill>
            <a:schemeClr val="tx1"/>
          </a:solidFill>
          <a:latin typeface="+mn-lt"/>
        </a:defRPr>
      </a:lvl5pPr>
      <a:lvl6pPr marL="1834340" indent="-169507" algn="l" defTabSz="676946" rtl="0" eaLnBrk="1" fontAlgn="base" hangingPunct="1">
        <a:spcBef>
          <a:spcPct val="20000"/>
        </a:spcBef>
        <a:spcAft>
          <a:spcPct val="0"/>
        </a:spcAft>
        <a:buChar char="»"/>
        <a:defRPr sz="1496">
          <a:solidFill>
            <a:schemeClr val="tx1"/>
          </a:solidFill>
          <a:latin typeface="+mn-lt"/>
        </a:defRPr>
      </a:lvl6pPr>
      <a:lvl7pPr marL="2145282" indent="-169507" algn="l" defTabSz="676946" rtl="0" eaLnBrk="1" fontAlgn="base" hangingPunct="1">
        <a:spcBef>
          <a:spcPct val="20000"/>
        </a:spcBef>
        <a:spcAft>
          <a:spcPct val="0"/>
        </a:spcAft>
        <a:buChar char="»"/>
        <a:defRPr sz="1496">
          <a:solidFill>
            <a:schemeClr val="tx1"/>
          </a:solidFill>
          <a:latin typeface="+mn-lt"/>
        </a:defRPr>
      </a:lvl7pPr>
      <a:lvl8pPr marL="2456224" indent="-169507" algn="l" defTabSz="676946" rtl="0" eaLnBrk="1" fontAlgn="base" hangingPunct="1">
        <a:spcBef>
          <a:spcPct val="20000"/>
        </a:spcBef>
        <a:spcAft>
          <a:spcPct val="0"/>
        </a:spcAft>
        <a:buChar char="»"/>
        <a:defRPr sz="1496">
          <a:solidFill>
            <a:schemeClr val="tx1"/>
          </a:solidFill>
          <a:latin typeface="+mn-lt"/>
        </a:defRPr>
      </a:lvl8pPr>
      <a:lvl9pPr marL="2767166" indent="-169507" algn="l" defTabSz="676946" rtl="0" eaLnBrk="1" fontAlgn="base" hangingPunct="1">
        <a:spcBef>
          <a:spcPct val="20000"/>
        </a:spcBef>
        <a:spcAft>
          <a:spcPct val="0"/>
        </a:spcAft>
        <a:buChar char="»"/>
        <a:defRPr sz="1496">
          <a:solidFill>
            <a:schemeClr val="tx1"/>
          </a:solidFill>
          <a:latin typeface="+mn-lt"/>
        </a:defRPr>
      </a:lvl9pPr>
    </p:bodyStyle>
    <p:otherStyle>
      <a:defPPr>
        <a:defRPr lang="fr-FR"/>
      </a:defPPr>
      <a:lvl1pPr marL="0" algn="l" defTabSz="621884" rtl="0" eaLnBrk="1" latinLnBrk="0" hangingPunct="1">
        <a:defRPr sz="1224" kern="1200">
          <a:solidFill>
            <a:schemeClr val="tx1"/>
          </a:solidFill>
          <a:latin typeface="+mn-lt"/>
          <a:ea typeface="+mn-ea"/>
          <a:cs typeface="+mn-cs"/>
        </a:defRPr>
      </a:lvl1pPr>
      <a:lvl2pPr marL="310942" algn="l" defTabSz="621884" rtl="0" eaLnBrk="1" latinLnBrk="0" hangingPunct="1">
        <a:defRPr sz="1224" kern="1200">
          <a:solidFill>
            <a:schemeClr val="tx1"/>
          </a:solidFill>
          <a:latin typeface="+mn-lt"/>
          <a:ea typeface="+mn-ea"/>
          <a:cs typeface="+mn-cs"/>
        </a:defRPr>
      </a:lvl2pPr>
      <a:lvl3pPr marL="621884" algn="l" defTabSz="621884" rtl="0" eaLnBrk="1" latinLnBrk="0" hangingPunct="1">
        <a:defRPr sz="1224" kern="1200">
          <a:solidFill>
            <a:schemeClr val="tx1"/>
          </a:solidFill>
          <a:latin typeface="+mn-lt"/>
          <a:ea typeface="+mn-ea"/>
          <a:cs typeface="+mn-cs"/>
        </a:defRPr>
      </a:lvl3pPr>
      <a:lvl4pPr marL="932825" algn="l" defTabSz="621884" rtl="0" eaLnBrk="1" latinLnBrk="0" hangingPunct="1">
        <a:defRPr sz="1224" kern="1200">
          <a:solidFill>
            <a:schemeClr val="tx1"/>
          </a:solidFill>
          <a:latin typeface="+mn-lt"/>
          <a:ea typeface="+mn-ea"/>
          <a:cs typeface="+mn-cs"/>
        </a:defRPr>
      </a:lvl4pPr>
      <a:lvl5pPr marL="1243767" algn="l" defTabSz="621884" rtl="0" eaLnBrk="1" latinLnBrk="0" hangingPunct="1">
        <a:defRPr sz="1224" kern="1200">
          <a:solidFill>
            <a:schemeClr val="tx1"/>
          </a:solidFill>
          <a:latin typeface="+mn-lt"/>
          <a:ea typeface="+mn-ea"/>
          <a:cs typeface="+mn-cs"/>
        </a:defRPr>
      </a:lvl5pPr>
      <a:lvl6pPr marL="1554709" algn="l" defTabSz="621884" rtl="0" eaLnBrk="1" latinLnBrk="0" hangingPunct="1">
        <a:defRPr sz="1224" kern="1200">
          <a:solidFill>
            <a:schemeClr val="tx1"/>
          </a:solidFill>
          <a:latin typeface="+mn-lt"/>
          <a:ea typeface="+mn-ea"/>
          <a:cs typeface="+mn-cs"/>
        </a:defRPr>
      </a:lvl6pPr>
      <a:lvl7pPr marL="1865651" algn="l" defTabSz="621884" rtl="0" eaLnBrk="1" latinLnBrk="0" hangingPunct="1">
        <a:defRPr sz="1224" kern="1200">
          <a:solidFill>
            <a:schemeClr val="tx1"/>
          </a:solidFill>
          <a:latin typeface="+mn-lt"/>
          <a:ea typeface="+mn-ea"/>
          <a:cs typeface="+mn-cs"/>
        </a:defRPr>
      </a:lvl7pPr>
      <a:lvl8pPr marL="2176592" algn="l" defTabSz="621884" rtl="0" eaLnBrk="1" latinLnBrk="0" hangingPunct="1">
        <a:defRPr sz="1224" kern="1200">
          <a:solidFill>
            <a:schemeClr val="tx1"/>
          </a:solidFill>
          <a:latin typeface="+mn-lt"/>
          <a:ea typeface="+mn-ea"/>
          <a:cs typeface="+mn-cs"/>
        </a:defRPr>
      </a:lvl8pPr>
      <a:lvl9pPr marL="2487534" algn="l" defTabSz="621884" rtl="0" eaLnBrk="1" latinLnBrk="0" hangingPunct="1">
        <a:defRPr sz="12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1273999"/>
          </a:xfrm>
          <a:prstGeom prst="rect">
            <a:avLst/>
          </a:prstGeom>
          <a:solidFill>
            <a:srgbClr val="007B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fr-FR" altLang="fr-FR" sz="1540"/>
          </a:p>
        </p:txBody>
      </p:sp>
      <p:pic>
        <p:nvPicPr>
          <p:cNvPr id="1027" name="Picture 3" descr="Z:\Dpt COM dvpt RESSOURCES\Communication\Salons\LaDCC_Volontariat_Logo_Sans-Baseline_1000px.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036249" y="99329"/>
            <a:ext cx="2046637" cy="10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333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701" r:id="rId4"/>
    <p:sldLayoutId id="2147483691" r:id="rId5"/>
  </p:sldLayoutIdLst>
  <p:txStyles>
    <p:titleStyle>
      <a:lvl1pPr algn="ctr" defTabSz="851533" rtl="0" eaLnBrk="0" fontAlgn="base" hangingPunct="0">
        <a:spcBef>
          <a:spcPct val="0"/>
        </a:spcBef>
        <a:spcAft>
          <a:spcPct val="0"/>
        </a:spcAft>
        <a:defRPr sz="4106">
          <a:solidFill>
            <a:schemeClr val="tx2"/>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p:titleStyle>
    <p:bodyStyle>
      <a:lvl1pPr marL="319155" indent="-319155" algn="l" defTabSz="851533" rtl="0" eaLnBrk="0" fontAlgn="base" hangingPunct="0">
        <a:spcBef>
          <a:spcPct val="20000"/>
        </a:spcBef>
        <a:spcAft>
          <a:spcPct val="0"/>
        </a:spcAft>
        <a:buChar char="•"/>
        <a:defRPr sz="2994">
          <a:solidFill>
            <a:schemeClr val="tx1"/>
          </a:solidFill>
          <a:latin typeface="+mn-lt"/>
          <a:ea typeface="+mn-ea"/>
          <a:cs typeface="+mn-cs"/>
        </a:defRPr>
      </a:lvl1pPr>
      <a:lvl2pPr marL="692634" indent="-266189" algn="l" defTabSz="851533" rtl="0" eaLnBrk="0" fontAlgn="base" hangingPunct="0">
        <a:spcBef>
          <a:spcPct val="20000"/>
        </a:spcBef>
        <a:spcAft>
          <a:spcPct val="0"/>
        </a:spcAft>
        <a:buChar char="–"/>
        <a:defRPr sz="2567">
          <a:solidFill>
            <a:schemeClr val="tx1"/>
          </a:solidFill>
          <a:latin typeface="+mn-lt"/>
        </a:defRPr>
      </a:lvl2pPr>
      <a:lvl3pPr marL="1064755" indent="-213223" algn="l" defTabSz="851533" rtl="0" eaLnBrk="0" fontAlgn="base" hangingPunct="0">
        <a:spcBef>
          <a:spcPct val="20000"/>
        </a:spcBef>
        <a:spcAft>
          <a:spcPct val="0"/>
        </a:spcAft>
        <a:buChar char="•"/>
        <a:defRPr sz="2224">
          <a:solidFill>
            <a:schemeClr val="tx1"/>
          </a:solidFill>
          <a:latin typeface="+mn-lt"/>
        </a:defRPr>
      </a:lvl3pPr>
      <a:lvl4pPr marL="1489843" indent="-211865" algn="l" defTabSz="851533" rtl="0" eaLnBrk="0" fontAlgn="base" hangingPunct="0">
        <a:spcBef>
          <a:spcPct val="20000"/>
        </a:spcBef>
        <a:spcAft>
          <a:spcPct val="0"/>
        </a:spcAft>
        <a:buChar char="–"/>
        <a:defRPr sz="1882">
          <a:solidFill>
            <a:schemeClr val="tx1"/>
          </a:solidFill>
          <a:latin typeface="+mn-lt"/>
        </a:defRPr>
      </a:lvl4pPr>
      <a:lvl5pPr marL="1916288" indent="-213223" algn="l" defTabSz="851533" rtl="0" eaLnBrk="0" fontAlgn="base" hangingPunct="0">
        <a:spcBef>
          <a:spcPct val="20000"/>
        </a:spcBef>
        <a:spcAft>
          <a:spcPct val="0"/>
        </a:spcAft>
        <a:buChar char="»"/>
        <a:defRPr sz="1882">
          <a:solidFill>
            <a:schemeClr val="tx1"/>
          </a:solidFill>
          <a:latin typeface="+mn-lt"/>
        </a:defRPr>
      </a:lvl5pPr>
      <a:lvl6pPr marL="2307423" indent="-213223" algn="l" defTabSz="851533" rtl="0" fontAlgn="base">
        <a:spcBef>
          <a:spcPct val="20000"/>
        </a:spcBef>
        <a:spcAft>
          <a:spcPct val="0"/>
        </a:spcAft>
        <a:buChar char="»"/>
        <a:defRPr sz="1882">
          <a:solidFill>
            <a:schemeClr val="tx1"/>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p:bodyStyle>
    <p:otherStyle>
      <a:defPPr>
        <a:defRPr lang="fr-FR"/>
      </a:defPPr>
      <a:lvl1pPr marL="0" algn="l" defTabSz="782269" rtl="0" eaLnBrk="1" latinLnBrk="0" hangingPunct="1">
        <a:defRPr sz="1540" kern="1200">
          <a:solidFill>
            <a:schemeClr val="tx1"/>
          </a:solidFill>
          <a:latin typeface="+mn-lt"/>
          <a:ea typeface="+mn-ea"/>
          <a:cs typeface="+mn-cs"/>
        </a:defRPr>
      </a:lvl1pPr>
      <a:lvl2pPr marL="391135" algn="l" defTabSz="782269" rtl="0" eaLnBrk="1" latinLnBrk="0" hangingPunct="1">
        <a:defRPr sz="1540" kern="1200">
          <a:solidFill>
            <a:schemeClr val="tx1"/>
          </a:solidFill>
          <a:latin typeface="+mn-lt"/>
          <a:ea typeface="+mn-ea"/>
          <a:cs typeface="+mn-cs"/>
        </a:defRPr>
      </a:lvl2pPr>
      <a:lvl3pPr marL="782269" algn="l" defTabSz="782269" rtl="0" eaLnBrk="1" latinLnBrk="0" hangingPunct="1">
        <a:defRPr sz="1540" kern="1200">
          <a:solidFill>
            <a:schemeClr val="tx1"/>
          </a:solidFill>
          <a:latin typeface="+mn-lt"/>
          <a:ea typeface="+mn-ea"/>
          <a:cs typeface="+mn-cs"/>
        </a:defRPr>
      </a:lvl3pPr>
      <a:lvl4pPr marL="1173404" algn="l" defTabSz="782269" rtl="0" eaLnBrk="1" latinLnBrk="0" hangingPunct="1">
        <a:defRPr sz="1540" kern="1200">
          <a:solidFill>
            <a:schemeClr val="tx1"/>
          </a:solidFill>
          <a:latin typeface="+mn-lt"/>
          <a:ea typeface="+mn-ea"/>
          <a:cs typeface="+mn-cs"/>
        </a:defRPr>
      </a:lvl4pPr>
      <a:lvl5pPr marL="1564538" algn="l" defTabSz="782269" rtl="0" eaLnBrk="1" latinLnBrk="0" hangingPunct="1">
        <a:defRPr sz="1540" kern="1200">
          <a:solidFill>
            <a:schemeClr val="tx1"/>
          </a:solidFill>
          <a:latin typeface="+mn-lt"/>
          <a:ea typeface="+mn-ea"/>
          <a:cs typeface="+mn-cs"/>
        </a:defRPr>
      </a:lvl5pPr>
      <a:lvl6pPr marL="1955673" algn="l" defTabSz="782269" rtl="0" eaLnBrk="1" latinLnBrk="0" hangingPunct="1">
        <a:defRPr sz="1540" kern="1200">
          <a:solidFill>
            <a:schemeClr val="tx1"/>
          </a:solidFill>
          <a:latin typeface="+mn-lt"/>
          <a:ea typeface="+mn-ea"/>
          <a:cs typeface="+mn-cs"/>
        </a:defRPr>
      </a:lvl6pPr>
      <a:lvl7pPr marL="2346808" algn="l" defTabSz="782269" rtl="0" eaLnBrk="1" latinLnBrk="0" hangingPunct="1">
        <a:defRPr sz="1540" kern="1200">
          <a:solidFill>
            <a:schemeClr val="tx1"/>
          </a:solidFill>
          <a:latin typeface="+mn-lt"/>
          <a:ea typeface="+mn-ea"/>
          <a:cs typeface="+mn-cs"/>
        </a:defRPr>
      </a:lvl7pPr>
      <a:lvl8pPr marL="2737942" algn="l" defTabSz="782269" rtl="0" eaLnBrk="1" latinLnBrk="0" hangingPunct="1">
        <a:defRPr sz="1540" kern="1200">
          <a:solidFill>
            <a:schemeClr val="tx1"/>
          </a:solidFill>
          <a:latin typeface="+mn-lt"/>
          <a:ea typeface="+mn-ea"/>
          <a:cs typeface="+mn-cs"/>
        </a:defRPr>
      </a:lvl8pPr>
      <a:lvl9pPr marL="3129077" algn="l" defTabSz="782269" rtl="0" eaLnBrk="1" latinLnBrk="0" hangingPunct="1">
        <a:defRPr sz="1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E7499-8E9A-988F-16BB-CCE5B2932FCF}"/>
              </a:ext>
            </a:extLst>
          </p:cNvPr>
          <p:cNvSpPr>
            <a:spLocks noGrp="1"/>
          </p:cNvSpPr>
          <p:nvPr>
            <p:ph type="ctrTitle"/>
          </p:nvPr>
        </p:nvSpPr>
        <p:spPr/>
        <p:txBody>
          <a:bodyPr/>
          <a:lstStyle/>
          <a:p>
            <a:r>
              <a:rPr lang="fr-FR" dirty="0"/>
              <a:t>Analyse d’un conflit</a:t>
            </a:r>
          </a:p>
        </p:txBody>
      </p:sp>
      <p:sp>
        <p:nvSpPr>
          <p:cNvPr id="3" name="Sous-titre 2">
            <a:extLst>
              <a:ext uri="{FF2B5EF4-FFF2-40B4-BE49-F238E27FC236}">
                <a16:creationId xmlns:a16="http://schemas.microsoft.com/office/drawing/2014/main" id="{E9967F15-1A3B-4DF5-3896-8CD17278332B}"/>
              </a:ext>
            </a:extLst>
          </p:cNvPr>
          <p:cNvSpPr>
            <a:spLocks noGrp="1"/>
          </p:cNvSpPr>
          <p:nvPr>
            <p:ph type="subTitle" idx="1"/>
          </p:nvPr>
        </p:nvSpPr>
        <p:spPr/>
        <p:txBody>
          <a:bodyPr/>
          <a:lstStyle/>
          <a:p>
            <a:r>
              <a:rPr lang="fr-FR" dirty="0"/>
              <a:t>Février 2025</a:t>
            </a:r>
          </a:p>
        </p:txBody>
      </p:sp>
    </p:spTree>
    <p:extLst>
      <p:ext uri="{BB962C8B-B14F-4D97-AF65-F5344CB8AC3E}">
        <p14:creationId xmlns:p14="http://schemas.microsoft.com/office/powerpoint/2010/main" val="77929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(première) conclusion…</a:t>
            </a:r>
          </a:p>
        </p:txBody>
      </p:sp>
      <p:grpSp>
        <p:nvGrpSpPr>
          <p:cNvPr id="18" name="Groupe 17"/>
          <p:cNvGrpSpPr/>
          <p:nvPr/>
        </p:nvGrpSpPr>
        <p:grpSpPr>
          <a:xfrm>
            <a:off x="391212" y="1504976"/>
            <a:ext cx="8361576" cy="1638692"/>
            <a:chOff x="391212" y="1504976"/>
            <a:chExt cx="8361576" cy="1638692"/>
          </a:xfrm>
        </p:grpSpPr>
        <p:sp>
          <p:nvSpPr>
            <p:cNvPr id="9" name="Rectangle à coins arrondis 8"/>
            <p:cNvSpPr/>
            <p:nvPr/>
          </p:nvSpPr>
          <p:spPr bwMode="auto">
            <a:xfrm>
              <a:off x="391212" y="1504976"/>
              <a:ext cx="8361576" cy="1638692"/>
            </a:xfrm>
            <a:prstGeom prst="roundRect">
              <a:avLst/>
            </a:prstGeom>
            <a:solidFill>
              <a:schemeClr val="bg1"/>
            </a:solidFill>
            <a:ln w="38100" cap="flat" cmpd="sng" algn="ctr">
              <a:solidFill>
                <a:srgbClr val="F08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3361" y="1532322"/>
              <a:ext cx="1584000" cy="1584000"/>
            </a:xfrm>
            <a:prstGeom prst="roundRect">
              <a:avLst/>
            </a:prstGeom>
          </p:spPr>
        </p:pic>
        <p:sp>
          <p:nvSpPr>
            <p:cNvPr id="14" name="ZoneTexte 13"/>
            <p:cNvSpPr txBox="1"/>
            <p:nvPr/>
          </p:nvSpPr>
          <p:spPr>
            <a:xfrm>
              <a:off x="1442035" y="1785713"/>
              <a:ext cx="4670505" cy="1077218"/>
            </a:xfrm>
            <a:prstGeom prst="rect">
              <a:avLst/>
            </a:prstGeom>
            <a:noFill/>
          </p:spPr>
          <p:txBody>
            <a:bodyPr wrap="square" rtlCol="0">
              <a:spAutoFit/>
            </a:bodyPr>
            <a:lstStyle/>
            <a:p>
              <a:r>
                <a:rPr lang="fr-FR" sz="3200" dirty="0">
                  <a:latin typeface="Akzidenz-Grotesk Std Light" panose="02000506040000020003" pitchFamily="2" charset="0"/>
                </a:rPr>
                <a:t>Des conflits quasi-assurés pendant le volontariat</a:t>
              </a:r>
            </a:p>
          </p:txBody>
        </p:sp>
      </p:grpSp>
      <p:grpSp>
        <p:nvGrpSpPr>
          <p:cNvPr id="19" name="Groupe 18"/>
          <p:cNvGrpSpPr/>
          <p:nvPr/>
        </p:nvGrpSpPr>
        <p:grpSpPr>
          <a:xfrm>
            <a:off x="324749" y="3244287"/>
            <a:ext cx="8361576" cy="1638692"/>
            <a:chOff x="324749" y="3244287"/>
            <a:chExt cx="8361576" cy="1638692"/>
          </a:xfrm>
        </p:grpSpPr>
        <p:sp>
          <p:nvSpPr>
            <p:cNvPr id="10" name="Rectangle à coins arrondis 9"/>
            <p:cNvSpPr/>
            <p:nvPr/>
          </p:nvSpPr>
          <p:spPr bwMode="auto">
            <a:xfrm>
              <a:off x="324749" y="3244287"/>
              <a:ext cx="8361576" cy="1638692"/>
            </a:xfrm>
            <a:prstGeom prst="roundRect">
              <a:avLst/>
            </a:prstGeom>
            <a:solidFill>
              <a:schemeClr val="bg1"/>
            </a:solidFill>
            <a:ln w="38100" cap="flat" cmpd="sng" algn="ctr">
              <a:solidFill>
                <a:srgbClr val="F08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7" name="Image 6"/>
            <p:cNvPicPr>
              <a:picLocks noChangeAspect="1"/>
            </p:cNvPicPr>
            <p:nvPr/>
          </p:nvPicPr>
          <p:blipFill>
            <a:blip r:embed="rId3"/>
            <a:stretch>
              <a:fillRect/>
            </a:stretch>
          </p:blipFill>
          <p:spPr>
            <a:xfrm>
              <a:off x="343603" y="3266029"/>
              <a:ext cx="1966656" cy="1573768"/>
            </a:xfrm>
            <a:prstGeom prst="roundRect">
              <a:avLst/>
            </a:prstGeom>
          </p:spPr>
        </p:pic>
        <p:sp>
          <p:nvSpPr>
            <p:cNvPr id="15" name="ZoneTexte 14"/>
            <p:cNvSpPr txBox="1"/>
            <p:nvPr/>
          </p:nvSpPr>
          <p:spPr>
            <a:xfrm>
              <a:off x="3538963" y="3525024"/>
              <a:ext cx="3918659" cy="1077218"/>
            </a:xfrm>
            <a:prstGeom prst="rect">
              <a:avLst/>
            </a:prstGeom>
            <a:noFill/>
          </p:spPr>
          <p:txBody>
            <a:bodyPr wrap="square" rtlCol="0">
              <a:spAutoFit/>
            </a:bodyPr>
            <a:lstStyle/>
            <a:p>
              <a:r>
                <a:rPr lang="fr-FR" sz="3200" dirty="0">
                  <a:latin typeface="Akzidenz-Grotesk Std Light" panose="02000506040000020003" pitchFamily="2" charset="0"/>
                </a:rPr>
                <a:t>L’interculturel comme un facteur aggravant</a:t>
              </a:r>
            </a:p>
          </p:txBody>
        </p:sp>
      </p:grpSp>
      <p:grpSp>
        <p:nvGrpSpPr>
          <p:cNvPr id="20" name="Groupe 19"/>
          <p:cNvGrpSpPr/>
          <p:nvPr/>
        </p:nvGrpSpPr>
        <p:grpSpPr>
          <a:xfrm>
            <a:off x="391212" y="5088733"/>
            <a:ext cx="8361576" cy="1638692"/>
            <a:chOff x="391212" y="5088733"/>
            <a:chExt cx="8361576" cy="1638692"/>
          </a:xfrm>
        </p:grpSpPr>
        <p:sp>
          <p:nvSpPr>
            <p:cNvPr id="11" name="Rectangle à coins arrondis 10"/>
            <p:cNvSpPr/>
            <p:nvPr/>
          </p:nvSpPr>
          <p:spPr bwMode="auto">
            <a:xfrm>
              <a:off x="391212" y="5088733"/>
              <a:ext cx="8361576" cy="1638692"/>
            </a:xfrm>
            <a:prstGeom prst="roundRect">
              <a:avLst/>
            </a:prstGeom>
            <a:solidFill>
              <a:schemeClr val="bg1"/>
            </a:solidFill>
            <a:ln w="38100" cap="flat" cmpd="sng" algn="ctr">
              <a:solidFill>
                <a:srgbClr val="F08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361" y="5116079"/>
              <a:ext cx="1584000" cy="1584000"/>
            </a:xfrm>
            <a:prstGeom prst="rect">
              <a:avLst/>
            </a:prstGeom>
          </p:spPr>
        </p:pic>
        <p:sp>
          <p:nvSpPr>
            <p:cNvPr id="16" name="ZoneTexte 15"/>
            <p:cNvSpPr txBox="1"/>
            <p:nvPr/>
          </p:nvSpPr>
          <p:spPr>
            <a:xfrm>
              <a:off x="1399250" y="5615692"/>
              <a:ext cx="4756074" cy="584775"/>
            </a:xfrm>
            <a:prstGeom prst="rect">
              <a:avLst/>
            </a:prstGeom>
            <a:noFill/>
          </p:spPr>
          <p:txBody>
            <a:bodyPr wrap="square" rtlCol="0">
              <a:spAutoFit/>
            </a:bodyPr>
            <a:lstStyle/>
            <a:p>
              <a:r>
                <a:rPr lang="fr-FR" sz="3200" dirty="0">
                  <a:latin typeface="Akzidenz-Grotesk Std Light" panose="02000506040000020003" pitchFamily="2" charset="0"/>
                </a:rPr>
                <a:t>Communiquez, c’est la clé !</a:t>
              </a:r>
            </a:p>
          </p:txBody>
        </p:sp>
      </p:grpSp>
    </p:spTree>
    <p:extLst>
      <p:ext uri="{BB962C8B-B14F-4D97-AF65-F5344CB8AC3E}">
        <p14:creationId xmlns:p14="http://schemas.microsoft.com/office/powerpoint/2010/main" val="42060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Pause</a:t>
            </a:r>
          </a:p>
        </p:txBody>
      </p:sp>
      <p:sp>
        <p:nvSpPr>
          <p:cNvPr id="3" name="Espace réservé du contenu 2"/>
          <p:cNvSpPr>
            <a:spLocks noGrp="1"/>
          </p:cNvSpPr>
          <p:nvPr>
            <p:ph idx="1"/>
          </p:nvPr>
        </p:nvSpPr>
        <p:spPr/>
        <p:txBody>
          <a:bodyPr anchor="ctr"/>
          <a:lstStyle/>
          <a:p>
            <a:pPr marL="0" indent="0" algn="ctr">
              <a:buNone/>
            </a:pPr>
            <a:r>
              <a:rPr lang="fr-FR" sz="19900" dirty="0">
                <a:latin typeface="+mj-lt"/>
              </a:rPr>
              <a:t>Pause !</a:t>
            </a:r>
          </a:p>
        </p:txBody>
      </p:sp>
    </p:spTree>
    <p:extLst>
      <p:ext uri="{BB962C8B-B14F-4D97-AF65-F5344CB8AC3E}">
        <p14:creationId xmlns:p14="http://schemas.microsoft.com/office/powerpoint/2010/main" val="67495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méthode DESC</a:t>
            </a:r>
          </a:p>
        </p:txBody>
      </p:sp>
      <p:sp>
        <p:nvSpPr>
          <p:cNvPr id="3" name="Titre 1">
            <a:extLst>
              <a:ext uri="{FF2B5EF4-FFF2-40B4-BE49-F238E27FC236}">
                <a16:creationId xmlns:a16="http://schemas.microsoft.com/office/drawing/2014/main" id="{F29895B9-FAE8-E5FA-1869-21D0FAD0D9A2}"/>
              </a:ext>
            </a:extLst>
          </p:cNvPr>
          <p:cNvSpPr txBox="1">
            <a:spLocks/>
          </p:cNvSpPr>
          <p:nvPr/>
        </p:nvSpPr>
        <p:spPr>
          <a:xfrm>
            <a:off x="273645" y="1775611"/>
            <a:ext cx="6015011" cy="1174623"/>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sz="7200" kern="0" dirty="0">
                <a:solidFill>
                  <a:srgbClr val="007BB6"/>
                </a:solidFill>
                <a:latin typeface="Baguet Script" panose="00000500000000000000" pitchFamily="2" charset="0"/>
              </a:rPr>
              <a:t>La méthode…</a:t>
            </a:r>
          </a:p>
        </p:txBody>
      </p:sp>
      <p:sp>
        <p:nvSpPr>
          <p:cNvPr id="4" name="Titre 1">
            <a:extLst>
              <a:ext uri="{FF2B5EF4-FFF2-40B4-BE49-F238E27FC236}">
                <a16:creationId xmlns:a16="http://schemas.microsoft.com/office/drawing/2014/main" id="{B7811D6C-1EE0-18DA-D457-63571C6AF722}"/>
              </a:ext>
            </a:extLst>
          </p:cNvPr>
          <p:cNvSpPr txBox="1">
            <a:spLocks/>
          </p:cNvSpPr>
          <p:nvPr/>
        </p:nvSpPr>
        <p:spPr>
          <a:xfrm>
            <a:off x="2746551" y="3627741"/>
            <a:ext cx="5508929" cy="2109151"/>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pPr algn="ctr"/>
            <a:r>
              <a:rPr lang="fr-FR" sz="13800" kern="0">
                <a:solidFill>
                  <a:srgbClr val="007BB6"/>
                </a:solidFill>
              </a:rPr>
              <a:t>DESC ?</a:t>
            </a:r>
            <a:endParaRPr lang="fr-FR" sz="13800" kern="0" dirty="0">
              <a:solidFill>
                <a:srgbClr val="007BB6"/>
              </a:solidFill>
            </a:endParaRPr>
          </a:p>
        </p:txBody>
      </p:sp>
    </p:spTree>
    <p:extLst>
      <p:ext uri="{BB962C8B-B14F-4D97-AF65-F5344CB8AC3E}">
        <p14:creationId xmlns:p14="http://schemas.microsoft.com/office/powerpoint/2010/main" val="26896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méthode DESC</a:t>
            </a:r>
          </a:p>
        </p:txBody>
      </p:sp>
      <p:grpSp>
        <p:nvGrpSpPr>
          <p:cNvPr id="21" name="Groupe 20"/>
          <p:cNvGrpSpPr/>
          <p:nvPr/>
        </p:nvGrpSpPr>
        <p:grpSpPr>
          <a:xfrm>
            <a:off x="87681" y="1369552"/>
            <a:ext cx="5947907" cy="1080000"/>
            <a:chOff x="87681" y="1369552"/>
            <a:chExt cx="5947907" cy="108000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81" y="1369552"/>
              <a:ext cx="1080000" cy="1080000"/>
            </a:xfrm>
            <a:prstGeom prst="rect">
              <a:avLst/>
            </a:prstGeom>
          </p:spPr>
        </p:pic>
        <p:sp>
          <p:nvSpPr>
            <p:cNvPr id="6" name="ZoneTexte 5"/>
            <p:cNvSpPr txBox="1"/>
            <p:nvPr/>
          </p:nvSpPr>
          <p:spPr>
            <a:xfrm>
              <a:off x="1167681" y="1401721"/>
              <a:ext cx="630301" cy="1015663"/>
            </a:xfrm>
            <a:prstGeom prst="rect">
              <a:avLst/>
            </a:prstGeom>
            <a:noFill/>
          </p:spPr>
          <p:txBody>
            <a:bodyPr wrap="none" rtlCol="0" anchor="ctr">
              <a:spAutoFit/>
            </a:bodyPr>
            <a:lstStyle/>
            <a:p>
              <a:r>
                <a:rPr lang="fr-FR" sz="6000" b="1" dirty="0">
                  <a:latin typeface="+mj-lt"/>
                </a:rPr>
                <a:t>D</a:t>
              </a:r>
              <a:endParaRPr lang="fr-FR" sz="3200" dirty="0">
                <a:latin typeface="Akzidenz-Grotesk Std Light" panose="02000506040000020003" pitchFamily="2" charset="0"/>
              </a:endParaRPr>
            </a:p>
          </p:txBody>
        </p:sp>
        <p:sp>
          <p:nvSpPr>
            <p:cNvPr id="17" name="ZoneTexte 16"/>
            <p:cNvSpPr txBox="1"/>
            <p:nvPr/>
          </p:nvSpPr>
          <p:spPr>
            <a:xfrm>
              <a:off x="1819369" y="1617165"/>
              <a:ext cx="4216219" cy="584775"/>
            </a:xfrm>
            <a:prstGeom prst="rect">
              <a:avLst/>
            </a:prstGeom>
            <a:noFill/>
          </p:spPr>
          <p:txBody>
            <a:bodyPr wrap="none" rtlCol="0" anchor="ctr">
              <a:spAutoFit/>
            </a:bodyPr>
            <a:lstStyle/>
            <a:p>
              <a:r>
                <a:rPr lang="fr-FR" sz="3200" dirty="0">
                  <a:latin typeface="Akzidenz-Grotesk Std Light" panose="02000506040000020003" pitchFamily="2" charset="0"/>
                </a:rPr>
                <a:t>comme Décrire les faits</a:t>
              </a:r>
            </a:p>
          </p:txBody>
        </p:sp>
      </p:grpSp>
      <p:grpSp>
        <p:nvGrpSpPr>
          <p:cNvPr id="22" name="Groupe 21"/>
          <p:cNvGrpSpPr/>
          <p:nvPr/>
        </p:nvGrpSpPr>
        <p:grpSpPr>
          <a:xfrm>
            <a:off x="87681" y="2775630"/>
            <a:ext cx="9161927" cy="1080000"/>
            <a:chOff x="87681" y="2775630"/>
            <a:chExt cx="9161927" cy="108000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81" y="2775630"/>
              <a:ext cx="1080000" cy="1080000"/>
            </a:xfrm>
            <a:prstGeom prst="rect">
              <a:avLst/>
            </a:prstGeom>
          </p:spPr>
        </p:pic>
        <p:sp>
          <p:nvSpPr>
            <p:cNvPr id="10" name="ZoneTexte 9"/>
            <p:cNvSpPr txBox="1"/>
            <p:nvPr/>
          </p:nvSpPr>
          <p:spPr>
            <a:xfrm>
              <a:off x="1819369" y="3023243"/>
              <a:ext cx="7430239" cy="584775"/>
            </a:xfrm>
            <a:prstGeom prst="rect">
              <a:avLst/>
            </a:prstGeom>
            <a:noFill/>
          </p:spPr>
          <p:txBody>
            <a:bodyPr wrap="none" rtlCol="0">
              <a:spAutoFit/>
            </a:bodyPr>
            <a:lstStyle/>
            <a:p>
              <a:r>
                <a:rPr lang="fr-FR" sz="3200" dirty="0">
                  <a:latin typeface="Akzidenz-Grotesk Std Light" panose="02000506040000020003" pitchFamily="2" charset="0"/>
                </a:rPr>
                <a:t>comme Exprimer ses émotions, sa position</a:t>
              </a:r>
            </a:p>
          </p:txBody>
        </p:sp>
        <p:sp>
          <p:nvSpPr>
            <p:cNvPr id="18" name="ZoneTexte 17"/>
            <p:cNvSpPr txBox="1"/>
            <p:nvPr/>
          </p:nvSpPr>
          <p:spPr>
            <a:xfrm>
              <a:off x="1167681" y="2807799"/>
              <a:ext cx="591829" cy="1015663"/>
            </a:xfrm>
            <a:prstGeom prst="rect">
              <a:avLst/>
            </a:prstGeom>
            <a:noFill/>
          </p:spPr>
          <p:txBody>
            <a:bodyPr wrap="none" rtlCol="0" anchor="ctr">
              <a:spAutoFit/>
            </a:bodyPr>
            <a:lstStyle/>
            <a:p>
              <a:r>
                <a:rPr lang="fr-FR" sz="6000" b="1" dirty="0">
                  <a:latin typeface="+mj-lt"/>
                </a:rPr>
                <a:t>E</a:t>
              </a:r>
              <a:endParaRPr lang="fr-FR" sz="3200" dirty="0">
                <a:latin typeface="Akzidenz-Grotesk Std Light" panose="02000506040000020003" pitchFamily="2" charset="0"/>
              </a:endParaRPr>
            </a:p>
          </p:txBody>
        </p:sp>
      </p:grpSp>
      <p:grpSp>
        <p:nvGrpSpPr>
          <p:cNvPr id="23" name="Groupe 22"/>
          <p:cNvGrpSpPr/>
          <p:nvPr/>
        </p:nvGrpSpPr>
        <p:grpSpPr>
          <a:xfrm>
            <a:off x="87681" y="4181708"/>
            <a:ext cx="7132525" cy="1080000"/>
            <a:chOff x="87681" y="4181708"/>
            <a:chExt cx="7132525" cy="1080000"/>
          </a:xfrm>
        </p:grpSpPr>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81" y="4181708"/>
              <a:ext cx="1080000" cy="1080000"/>
            </a:xfrm>
            <a:prstGeom prst="rect">
              <a:avLst/>
            </a:prstGeom>
          </p:spPr>
        </p:pic>
        <p:sp>
          <p:nvSpPr>
            <p:cNvPr id="13" name="ZoneTexte 12"/>
            <p:cNvSpPr txBox="1"/>
            <p:nvPr/>
          </p:nvSpPr>
          <p:spPr>
            <a:xfrm>
              <a:off x="1819369" y="4429321"/>
              <a:ext cx="5400837" cy="584775"/>
            </a:xfrm>
            <a:prstGeom prst="rect">
              <a:avLst/>
            </a:prstGeom>
            <a:noFill/>
          </p:spPr>
          <p:txBody>
            <a:bodyPr wrap="none" rtlCol="0">
              <a:spAutoFit/>
            </a:bodyPr>
            <a:lstStyle/>
            <a:p>
              <a:r>
                <a:rPr lang="fr-FR" sz="3200" dirty="0">
                  <a:latin typeface="Akzidenz-Grotesk Std Light" panose="02000506040000020003" pitchFamily="2" charset="0"/>
                </a:rPr>
                <a:t>comme Spécifier des solutions</a:t>
              </a:r>
            </a:p>
          </p:txBody>
        </p:sp>
        <p:sp>
          <p:nvSpPr>
            <p:cNvPr id="19" name="ZoneTexte 18"/>
            <p:cNvSpPr txBox="1"/>
            <p:nvPr/>
          </p:nvSpPr>
          <p:spPr>
            <a:xfrm>
              <a:off x="1167681" y="4213877"/>
              <a:ext cx="587020" cy="1015663"/>
            </a:xfrm>
            <a:prstGeom prst="rect">
              <a:avLst/>
            </a:prstGeom>
            <a:noFill/>
          </p:spPr>
          <p:txBody>
            <a:bodyPr wrap="none" rtlCol="0" anchor="ctr">
              <a:spAutoFit/>
            </a:bodyPr>
            <a:lstStyle/>
            <a:p>
              <a:r>
                <a:rPr lang="fr-FR" sz="6000" b="1" dirty="0">
                  <a:latin typeface="+mj-lt"/>
                </a:rPr>
                <a:t>S</a:t>
              </a:r>
              <a:endParaRPr lang="fr-FR" sz="3200" dirty="0">
                <a:latin typeface="Akzidenz-Grotesk Std Light" panose="02000506040000020003" pitchFamily="2" charset="0"/>
              </a:endParaRPr>
            </a:p>
          </p:txBody>
        </p:sp>
      </p:grpSp>
      <p:grpSp>
        <p:nvGrpSpPr>
          <p:cNvPr id="24" name="Groupe 23"/>
          <p:cNvGrpSpPr/>
          <p:nvPr/>
        </p:nvGrpSpPr>
        <p:grpSpPr>
          <a:xfrm>
            <a:off x="87681" y="5587787"/>
            <a:ext cx="8220965" cy="1080000"/>
            <a:chOff x="87681" y="5587787"/>
            <a:chExt cx="8220965" cy="1080000"/>
          </a:xfrm>
        </p:grpSpPr>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81" y="5587787"/>
              <a:ext cx="1080000" cy="1080000"/>
            </a:xfrm>
            <a:prstGeom prst="rect">
              <a:avLst/>
            </a:prstGeom>
          </p:spPr>
        </p:pic>
        <p:sp>
          <p:nvSpPr>
            <p:cNvPr id="14" name="ZoneTexte 13"/>
            <p:cNvSpPr txBox="1"/>
            <p:nvPr/>
          </p:nvSpPr>
          <p:spPr>
            <a:xfrm>
              <a:off x="1819369" y="5835400"/>
              <a:ext cx="6489277" cy="584775"/>
            </a:xfrm>
            <a:prstGeom prst="rect">
              <a:avLst/>
            </a:prstGeom>
            <a:noFill/>
          </p:spPr>
          <p:txBody>
            <a:bodyPr wrap="none" rtlCol="0">
              <a:spAutoFit/>
            </a:bodyPr>
            <a:lstStyle/>
            <a:p>
              <a:r>
                <a:rPr lang="fr-FR" sz="3200" dirty="0">
                  <a:latin typeface="Akzidenz-Grotesk Std Light" panose="02000506040000020003" pitchFamily="2" charset="0"/>
                </a:rPr>
                <a:t>comme Conclure de manière positive</a:t>
              </a:r>
            </a:p>
          </p:txBody>
        </p:sp>
        <p:sp>
          <p:nvSpPr>
            <p:cNvPr id="20" name="ZoneTexte 19"/>
            <p:cNvSpPr txBox="1"/>
            <p:nvPr/>
          </p:nvSpPr>
          <p:spPr>
            <a:xfrm>
              <a:off x="1167681" y="5619956"/>
              <a:ext cx="607859" cy="1015663"/>
            </a:xfrm>
            <a:prstGeom prst="rect">
              <a:avLst/>
            </a:prstGeom>
            <a:noFill/>
          </p:spPr>
          <p:txBody>
            <a:bodyPr wrap="none" rtlCol="0" anchor="ctr">
              <a:spAutoFit/>
            </a:bodyPr>
            <a:lstStyle/>
            <a:p>
              <a:r>
                <a:rPr lang="fr-FR" sz="6000" b="1" dirty="0">
                  <a:latin typeface="+mj-lt"/>
                </a:rPr>
                <a:t>C</a:t>
              </a:r>
              <a:endParaRPr lang="fr-FR" sz="3200" dirty="0">
                <a:latin typeface="Akzidenz-Grotesk Std Light" panose="02000506040000020003" pitchFamily="2" charset="0"/>
              </a:endParaRPr>
            </a:p>
          </p:txBody>
        </p:sp>
      </p:grpSp>
    </p:spTree>
    <p:extLst>
      <p:ext uri="{BB962C8B-B14F-4D97-AF65-F5344CB8AC3E}">
        <p14:creationId xmlns:p14="http://schemas.microsoft.com/office/powerpoint/2010/main" val="30735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scène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631" y="1599370"/>
            <a:ext cx="4884739" cy="4884739"/>
          </a:xfrm>
          <a:prstGeom prst="rect">
            <a:avLst/>
          </a:prstGeom>
        </p:spPr>
      </p:pic>
    </p:spTree>
    <p:extLst>
      <p:ext uri="{BB962C8B-B14F-4D97-AF65-F5344CB8AC3E}">
        <p14:creationId xmlns:p14="http://schemas.microsoft.com/office/powerpoint/2010/main" val="344905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scène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554" y="1264019"/>
            <a:ext cx="2506644" cy="2506644"/>
          </a:xfrm>
          <a:prstGeom prst="rect">
            <a:avLst/>
          </a:prstGeom>
        </p:spPr>
      </p:pic>
      <p:sp>
        <p:nvSpPr>
          <p:cNvPr id="3" name="Rectangle 2"/>
          <p:cNvSpPr/>
          <p:nvPr/>
        </p:nvSpPr>
        <p:spPr>
          <a:xfrm>
            <a:off x="0" y="3647318"/>
            <a:ext cx="9144000" cy="3213187"/>
          </a:xfrm>
          <a:prstGeom prst="rect">
            <a:avLst/>
          </a:prstGeom>
        </p:spPr>
        <p:txBody>
          <a:bodyPr wrap="square">
            <a:spAutoFit/>
          </a:bodyPr>
          <a:lstStyle/>
          <a:p>
            <a:pPr algn="just">
              <a:lnSpc>
                <a:spcPct val="107000"/>
              </a:lnSpc>
              <a:spcAft>
                <a:spcPts val="800"/>
              </a:spcAft>
            </a:pPr>
            <a:r>
              <a:rPr lang="fr-FR" sz="2000" dirty="0">
                <a:solidFill>
                  <a:schemeClr val="accent4"/>
                </a:solidFill>
                <a:latin typeface="+mj-lt"/>
                <a:ea typeface="Akzidenz-Grotesk Std Light" panose="02000506040000020003" pitchFamily="2" charset="0"/>
                <a:cs typeface="Times New Roman" panose="02020603050405020304" pitchFamily="18" charset="0"/>
              </a:rPr>
              <a:t>Départ</a:t>
            </a:r>
            <a:r>
              <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rPr>
              <a:t> : </a:t>
            </a:r>
            <a:r>
              <a:rPr lang="fr-FR" sz="1600" dirty="0">
                <a:solidFill>
                  <a:schemeClr val="accent4"/>
                </a:solidFill>
                <a:latin typeface="Akzidenz-Grotesk Std Light" panose="02000506040000020003" pitchFamily="2" charset="0"/>
              </a:rPr>
              <a:t>Un volontaire, présent depuis plus de deux mois au sein de la communauté, est sorti dîner dans un quartier voisin de celui où il habite. A son retour après minuit, le responsable de la communauté dans laquelle il vit lui dit qu’il est très déçu de son comportement, qu’il pensait qu’il allait respecter l’interdiction de sortie après 20h du quartier pour des raisons sécuritaires. Après la nuit, le volontaire et le responsable de la communauté se retrouvent pour échanger sur le sujet, juste après le petit déjeuner.</a:t>
            </a:r>
            <a:endPar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endParaRPr>
          </a:p>
          <a:p>
            <a:pPr algn="just">
              <a:lnSpc>
                <a:spcPct val="107000"/>
              </a:lnSpc>
              <a:spcAft>
                <a:spcPts val="800"/>
              </a:spcAft>
            </a:pPr>
            <a:r>
              <a:rPr lang="fr-FR" sz="2000" dirty="0">
                <a:solidFill>
                  <a:schemeClr val="accent4"/>
                </a:solidFill>
                <a:latin typeface="+mj-lt"/>
                <a:ea typeface="Akzidenz-Grotesk Std Light" panose="02000506040000020003" pitchFamily="2" charset="0"/>
                <a:cs typeface="Times New Roman" panose="02020603050405020304" pitchFamily="18" charset="0"/>
              </a:rPr>
              <a:t>Contexte</a:t>
            </a:r>
            <a:r>
              <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rPr>
              <a:t> : </a:t>
            </a:r>
            <a:r>
              <a:rPr lang="fr-FR" sz="1600" dirty="0">
                <a:solidFill>
                  <a:schemeClr val="accent4"/>
                </a:solidFill>
                <a:latin typeface="Akzidenz-Grotesk Std Light" panose="02000506040000020003" pitchFamily="2" charset="0"/>
              </a:rPr>
              <a:t>Le volontaire est positionné sur une mission d’enseignement. Il est logé non loin de son lieu de mission, au sein d’une communauté religieuse, tout en ayant une certaine autonomie puisqu’il peut sortir à son bon vouloir sans pour autant suivre le rythme de la communauté. Dès son arrivée, le responsable de la communauté a expliqué au volontaire que le quartier où ils sont n’est pas très sécuritaire, surtout en soirée. Il lui donc été explicitement demandé de ne jamais rentrer après 20 heures, ou de s’organiser pour ne pas dormir sur place.</a:t>
            </a:r>
            <a:endPar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endParaRPr>
          </a:p>
        </p:txBody>
      </p:sp>
    </p:spTree>
    <p:extLst>
      <p:ext uri="{BB962C8B-B14F-4D97-AF65-F5344CB8AC3E}">
        <p14:creationId xmlns:p14="http://schemas.microsoft.com/office/powerpoint/2010/main" val="3594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scène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493" y="1257189"/>
            <a:ext cx="2278767" cy="2278767"/>
          </a:xfrm>
          <a:prstGeom prst="rect">
            <a:avLst/>
          </a:prstGeom>
        </p:spPr>
      </p:pic>
      <p:sp>
        <p:nvSpPr>
          <p:cNvPr id="3" name="Rectangle 2"/>
          <p:cNvSpPr/>
          <p:nvPr/>
        </p:nvSpPr>
        <p:spPr>
          <a:xfrm>
            <a:off x="0" y="3379898"/>
            <a:ext cx="9144000" cy="3476657"/>
          </a:xfrm>
          <a:prstGeom prst="rect">
            <a:avLst/>
          </a:prstGeom>
        </p:spPr>
        <p:txBody>
          <a:bodyPr wrap="square">
            <a:spAutoFit/>
          </a:bodyPr>
          <a:lstStyle/>
          <a:p>
            <a:pPr algn="just">
              <a:lnSpc>
                <a:spcPct val="107000"/>
              </a:lnSpc>
              <a:spcAft>
                <a:spcPts val="800"/>
              </a:spcAft>
            </a:pPr>
            <a:r>
              <a:rPr lang="fr-FR" sz="2000" dirty="0">
                <a:solidFill>
                  <a:schemeClr val="accent4"/>
                </a:solidFill>
                <a:latin typeface="+mj-lt"/>
                <a:ea typeface="Akzidenz-Grotesk Std Light" panose="02000506040000020003" pitchFamily="2" charset="0"/>
                <a:cs typeface="Times New Roman" panose="02020603050405020304" pitchFamily="18" charset="0"/>
              </a:rPr>
              <a:t>Départ</a:t>
            </a:r>
            <a:r>
              <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rPr>
              <a:t> : </a:t>
            </a:r>
            <a:r>
              <a:rPr lang="fr-FR" sz="1600" dirty="0">
                <a:solidFill>
                  <a:schemeClr val="accent4"/>
                </a:solidFill>
                <a:latin typeface="Akzidenz-Grotesk Std Light" panose="02000506040000020003" pitchFamily="2" charset="0"/>
              </a:rPr>
              <a:t>Un volontaire a la mission de délivrer les salaires à une quinzaine d’employés d’une structure. Après 6 mois où tout s’est bien passé avec le directeur, celui-ci vient le trouver pour lui demander de payer en avance et en espèces Michel, salarié depuis plus de 10 ans, en prélevant une partie importante de la caisse. En conséquence, les autres membres de l’équipe ne recevront pas l’intégralité de leur salaire le mois prochain.</a:t>
            </a:r>
            <a:endPar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endParaRPr>
          </a:p>
          <a:p>
            <a:pPr algn="just">
              <a:lnSpc>
                <a:spcPct val="107000"/>
              </a:lnSpc>
              <a:spcAft>
                <a:spcPts val="800"/>
              </a:spcAft>
            </a:pPr>
            <a:r>
              <a:rPr lang="fr-FR" sz="2000" dirty="0">
                <a:solidFill>
                  <a:schemeClr val="accent4"/>
                </a:solidFill>
                <a:latin typeface="+mj-lt"/>
                <a:ea typeface="Akzidenz-Grotesk Std Light" panose="02000506040000020003" pitchFamily="2" charset="0"/>
                <a:cs typeface="Times New Roman" panose="02020603050405020304" pitchFamily="18" charset="0"/>
              </a:rPr>
              <a:t>Contexte</a:t>
            </a:r>
            <a:r>
              <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rPr>
              <a:t> : </a:t>
            </a:r>
            <a:r>
              <a:rPr lang="fr-FR" sz="1600" dirty="0">
                <a:solidFill>
                  <a:schemeClr val="accent4"/>
                </a:solidFill>
                <a:latin typeface="Akzidenz-Grotesk Std Light" panose="02000506040000020003" pitchFamily="2" charset="0"/>
              </a:rPr>
              <a:t>Pour la première fois, le partenaire accueille un volontaire au sein de la structure. Il y a un réel besoin de cadrage d’un point de vue financier, d’autant que la structure a beaucoup grossi ces derniers temps. De ce fait, il y a un réel besoin de structuration et d’organisation. Lors des échanges entre le volontaire et le partenaire, l’objet de la mission a justement bien été mis au clair. A son arrivée, le volontaire est allé vers le partenaire pour se remettre d’accord sur ce sujet. Chacun est ressorti avec en tête l’objectif de « remettre de l’ordre dans la structure, notamment d’un point de vue administratif et financier ».</a:t>
            </a:r>
            <a:endParaRPr lang="fr-FR" sz="14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endParaRPr>
          </a:p>
        </p:txBody>
      </p:sp>
    </p:spTree>
    <p:extLst>
      <p:ext uri="{BB962C8B-B14F-4D97-AF65-F5344CB8AC3E}">
        <p14:creationId xmlns:p14="http://schemas.microsoft.com/office/powerpoint/2010/main" val="41193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 modèle de l’oignon</a:t>
            </a:r>
            <a:endParaRPr lang="fr-FR" sz="4000" dirty="0">
              <a:solidFill>
                <a:srgbClr val="FFC000"/>
              </a:solidFill>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621" y="1329959"/>
            <a:ext cx="3572759" cy="5349377"/>
          </a:xfrm>
          <a:prstGeom prst="rect">
            <a:avLst/>
          </a:prstGeom>
        </p:spPr>
      </p:pic>
      <p:sp>
        <p:nvSpPr>
          <p:cNvPr id="5" name="ZoneTexte 4"/>
          <p:cNvSpPr txBox="1"/>
          <p:nvPr/>
        </p:nvSpPr>
        <p:spPr>
          <a:xfrm>
            <a:off x="681272" y="2265801"/>
            <a:ext cx="1907895" cy="707886"/>
          </a:xfrm>
          <a:prstGeom prst="rect">
            <a:avLst/>
          </a:prstGeom>
          <a:noFill/>
        </p:spPr>
        <p:txBody>
          <a:bodyPr wrap="none" rtlCol="0">
            <a:spAutoFit/>
          </a:bodyPr>
          <a:lstStyle/>
          <a:p>
            <a:r>
              <a:rPr lang="fr-FR" sz="4000" dirty="0">
                <a:latin typeface="Akzidenz-Grotesk Std Light" panose="02000506040000020003" pitchFamily="2" charset="0"/>
              </a:rPr>
              <a:t>Position</a:t>
            </a:r>
          </a:p>
        </p:txBody>
      </p:sp>
      <p:cxnSp>
        <p:nvCxnSpPr>
          <p:cNvPr id="6" name="Connecteur droit avec flèche 5"/>
          <p:cNvCxnSpPr/>
          <p:nvPr/>
        </p:nvCxnSpPr>
        <p:spPr bwMode="auto">
          <a:xfrm>
            <a:off x="2589167" y="2855225"/>
            <a:ext cx="1304103" cy="145282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ZoneTexte 6"/>
          <p:cNvSpPr txBox="1"/>
          <p:nvPr/>
        </p:nvSpPr>
        <p:spPr>
          <a:xfrm>
            <a:off x="435618" y="5622836"/>
            <a:ext cx="1798890" cy="707886"/>
          </a:xfrm>
          <a:prstGeom prst="rect">
            <a:avLst/>
          </a:prstGeom>
          <a:noFill/>
        </p:spPr>
        <p:txBody>
          <a:bodyPr wrap="none" rtlCol="0">
            <a:spAutoFit/>
          </a:bodyPr>
          <a:lstStyle/>
          <a:p>
            <a:r>
              <a:rPr lang="fr-FR" sz="4000" dirty="0">
                <a:solidFill>
                  <a:srgbClr val="A1BBDA"/>
                </a:solidFill>
                <a:latin typeface="Akzidenz-Grotesk Std Light" panose="02000506040000020003" pitchFamily="2" charset="0"/>
              </a:rPr>
              <a:t>Intérêts</a:t>
            </a:r>
          </a:p>
        </p:txBody>
      </p:sp>
      <p:cxnSp>
        <p:nvCxnSpPr>
          <p:cNvPr id="9" name="Connecteur droit avec flèche 8"/>
          <p:cNvCxnSpPr>
            <a:stCxn id="7" idx="3"/>
          </p:cNvCxnSpPr>
          <p:nvPr/>
        </p:nvCxnSpPr>
        <p:spPr bwMode="auto">
          <a:xfrm flipV="1">
            <a:off x="2234508" y="5251711"/>
            <a:ext cx="1922713" cy="725068"/>
          </a:xfrm>
          <a:prstGeom prst="straightConnector1">
            <a:avLst/>
          </a:prstGeom>
          <a:solidFill>
            <a:schemeClr val="accent1"/>
          </a:solidFill>
          <a:ln w="28575" cap="flat" cmpd="sng" algn="ctr">
            <a:solidFill>
              <a:srgbClr val="A1BBDA"/>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ZoneTexte 9"/>
          <p:cNvSpPr txBox="1"/>
          <p:nvPr/>
        </p:nvSpPr>
        <p:spPr>
          <a:xfrm>
            <a:off x="6778430" y="4004647"/>
            <a:ext cx="1907895" cy="707886"/>
          </a:xfrm>
          <a:prstGeom prst="rect">
            <a:avLst/>
          </a:prstGeom>
          <a:noFill/>
        </p:spPr>
        <p:txBody>
          <a:bodyPr wrap="none" rtlCol="0">
            <a:spAutoFit/>
          </a:bodyPr>
          <a:lstStyle/>
          <a:p>
            <a:r>
              <a:rPr lang="fr-FR" sz="4000" dirty="0">
                <a:solidFill>
                  <a:srgbClr val="F08A00"/>
                </a:solidFill>
                <a:latin typeface="Akzidenz-Grotesk Std Light" panose="02000506040000020003" pitchFamily="2" charset="0"/>
              </a:rPr>
              <a:t>Besoins</a:t>
            </a:r>
          </a:p>
        </p:txBody>
      </p:sp>
      <p:cxnSp>
        <p:nvCxnSpPr>
          <p:cNvPr id="11" name="Connecteur droit avec flèche 10"/>
          <p:cNvCxnSpPr>
            <a:stCxn id="10" idx="1"/>
          </p:cNvCxnSpPr>
          <p:nvPr/>
        </p:nvCxnSpPr>
        <p:spPr bwMode="auto">
          <a:xfrm flipH="1">
            <a:off x="4703975" y="4358590"/>
            <a:ext cx="2074455" cy="467934"/>
          </a:xfrm>
          <a:prstGeom prst="straightConnector1">
            <a:avLst/>
          </a:prstGeom>
          <a:solidFill>
            <a:schemeClr val="accent1"/>
          </a:solidFill>
          <a:ln w="28575" cap="flat" cmpd="sng" algn="ctr">
            <a:solidFill>
              <a:srgbClr val="F08A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215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Quelles ressources ?</a:t>
            </a:r>
            <a:endParaRPr lang="fr-FR" sz="4000" dirty="0">
              <a:solidFill>
                <a:srgbClr val="FFC00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295" y="1303181"/>
            <a:ext cx="1879983" cy="1879983"/>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113" y="1303181"/>
            <a:ext cx="1879200" cy="1879200"/>
          </a:xfrm>
          <a:prstGeom prst="rect">
            <a:avLst/>
          </a:prstGeom>
        </p:spPr>
      </p:pic>
      <p:sp>
        <p:nvSpPr>
          <p:cNvPr id="12" name="ZoneTexte 11"/>
          <p:cNvSpPr txBox="1"/>
          <p:nvPr/>
        </p:nvSpPr>
        <p:spPr>
          <a:xfrm>
            <a:off x="94630" y="3239570"/>
            <a:ext cx="4373313" cy="584775"/>
          </a:xfrm>
          <a:prstGeom prst="rect">
            <a:avLst/>
          </a:prstGeom>
          <a:noFill/>
        </p:spPr>
        <p:txBody>
          <a:bodyPr wrap="none" rtlCol="0">
            <a:spAutoFit/>
          </a:bodyPr>
          <a:lstStyle/>
          <a:p>
            <a:r>
              <a:rPr lang="fr-FR" sz="3200" dirty="0">
                <a:latin typeface="Akzidenz-Grotesk Std Light" panose="02000506040000020003" pitchFamily="2" charset="0"/>
              </a:rPr>
              <a:t>Les ressources externes</a:t>
            </a:r>
          </a:p>
        </p:txBody>
      </p:sp>
      <p:sp>
        <p:nvSpPr>
          <p:cNvPr id="15" name="ZoneTexte 14"/>
          <p:cNvSpPr txBox="1"/>
          <p:nvPr/>
        </p:nvSpPr>
        <p:spPr>
          <a:xfrm>
            <a:off x="98981" y="3872732"/>
            <a:ext cx="4364610" cy="2677656"/>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Akzidenz-Grotesk Std Light" panose="02000506040000020003" pitchFamily="2" charset="0"/>
              </a:rPr>
              <a:t>Les chargés de zone</a:t>
            </a:r>
          </a:p>
          <a:p>
            <a:pPr marL="457200" indent="-457200">
              <a:buFont typeface="Arial" panose="020B0604020202020204" pitchFamily="34" charset="0"/>
              <a:buChar char="•"/>
            </a:pPr>
            <a:r>
              <a:rPr lang="fr-FR" sz="2800" dirty="0">
                <a:latin typeface="Akzidenz-Grotesk Std Light" panose="02000506040000020003" pitchFamily="2" charset="0"/>
              </a:rPr>
              <a:t>Les chargés de mission</a:t>
            </a:r>
          </a:p>
          <a:p>
            <a:pPr marL="457200" indent="-457200">
              <a:buFont typeface="Arial" panose="020B0604020202020204" pitchFamily="34" charset="0"/>
              <a:buChar char="•"/>
            </a:pPr>
            <a:r>
              <a:rPr lang="fr-FR" sz="2800" dirty="0">
                <a:latin typeface="Akzidenz-Grotesk Std Light" panose="02000506040000020003" pitchFamily="2" charset="0"/>
              </a:rPr>
              <a:t>Les proches</a:t>
            </a:r>
          </a:p>
          <a:p>
            <a:pPr marL="457200" indent="-457200">
              <a:buFont typeface="Arial" panose="020B0604020202020204" pitchFamily="34" charset="0"/>
              <a:buChar char="•"/>
            </a:pPr>
            <a:r>
              <a:rPr lang="fr-FR" sz="2800" dirty="0">
                <a:latin typeface="Akzidenz-Grotesk Std Light" panose="02000506040000020003" pitchFamily="2" charset="0"/>
              </a:rPr>
              <a:t>Les trois formes d’accompagnement de la DCC : psy, spi, coach</a:t>
            </a:r>
          </a:p>
        </p:txBody>
      </p:sp>
      <p:sp>
        <p:nvSpPr>
          <p:cNvPr id="16" name="ZoneTexte 15"/>
          <p:cNvSpPr txBox="1"/>
          <p:nvPr/>
        </p:nvSpPr>
        <p:spPr>
          <a:xfrm>
            <a:off x="4727353" y="3239570"/>
            <a:ext cx="4270721" cy="584775"/>
          </a:xfrm>
          <a:prstGeom prst="rect">
            <a:avLst/>
          </a:prstGeom>
          <a:noFill/>
        </p:spPr>
        <p:txBody>
          <a:bodyPr wrap="none" rtlCol="0">
            <a:spAutoFit/>
          </a:bodyPr>
          <a:lstStyle/>
          <a:p>
            <a:r>
              <a:rPr lang="fr-FR" sz="3200" dirty="0">
                <a:latin typeface="Akzidenz-Grotesk Std Light" panose="02000506040000020003" pitchFamily="2" charset="0"/>
              </a:rPr>
              <a:t>Les ressources internes</a:t>
            </a:r>
          </a:p>
        </p:txBody>
      </p:sp>
      <p:sp>
        <p:nvSpPr>
          <p:cNvPr id="17" name="ZoneTexte 16"/>
          <p:cNvSpPr txBox="1"/>
          <p:nvPr/>
        </p:nvSpPr>
        <p:spPr>
          <a:xfrm>
            <a:off x="4918435" y="3872732"/>
            <a:ext cx="3888556" cy="2677656"/>
          </a:xfrm>
          <a:prstGeom prst="rect">
            <a:avLst/>
          </a:prstGeom>
          <a:noFill/>
        </p:spPr>
        <p:txBody>
          <a:bodyPr wrap="square" rtlCol="0">
            <a:spAutoFit/>
          </a:bodyPr>
          <a:lstStyle/>
          <a:p>
            <a:pPr algn="ctr"/>
            <a:r>
              <a:rPr lang="fr-FR" sz="2800" dirty="0">
                <a:latin typeface="Akzidenz-Grotesk Std Light" panose="02000506040000020003" pitchFamily="2" charset="0"/>
              </a:rPr>
              <a:t>Rappel du module « Insertion locale » (lecture, musique, balade, sport, films, séries, appeler des amis, de la famille…)</a:t>
            </a:r>
          </a:p>
        </p:txBody>
      </p:sp>
    </p:spTree>
    <p:extLst>
      <p:ext uri="{BB962C8B-B14F-4D97-AF65-F5344CB8AC3E}">
        <p14:creationId xmlns:p14="http://schemas.microsoft.com/office/powerpoint/2010/main" val="38884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conclusion…</a:t>
            </a:r>
          </a:p>
        </p:txBody>
      </p:sp>
      <p:sp>
        <p:nvSpPr>
          <p:cNvPr id="3" name="ZoneTexte 2"/>
          <p:cNvSpPr txBox="1"/>
          <p:nvPr/>
        </p:nvSpPr>
        <p:spPr>
          <a:xfrm>
            <a:off x="335470" y="3010990"/>
            <a:ext cx="3637455" cy="2123658"/>
          </a:xfrm>
          <a:prstGeom prst="rect">
            <a:avLst/>
          </a:prstGeom>
          <a:noFill/>
        </p:spPr>
        <p:txBody>
          <a:bodyPr wrap="square" rtlCol="0">
            <a:spAutoFit/>
          </a:bodyPr>
          <a:lstStyle/>
          <a:p>
            <a:pPr algn="ctr"/>
            <a:r>
              <a:rPr lang="fr-FR" sz="4400" dirty="0">
                <a:solidFill>
                  <a:schemeClr val="accent4"/>
                </a:solidFill>
                <a:latin typeface="+mj-lt"/>
              </a:rPr>
              <a:t>Connaitre ses besoins est fondamental !</a:t>
            </a:r>
          </a:p>
        </p:txBody>
      </p:sp>
      <p:grpSp>
        <p:nvGrpSpPr>
          <p:cNvPr id="42" name="Groupe 41">
            <a:extLst>
              <a:ext uri="{FF2B5EF4-FFF2-40B4-BE49-F238E27FC236}">
                <a16:creationId xmlns:a16="http://schemas.microsoft.com/office/drawing/2014/main" id="{1D7E0D81-3B35-E46B-1A8C-67EA119B13B6}"/>
              </a:ext>
            </a:extLst>
          </p:cNvPr>
          <p:cNvGrpSpPr/>
          <p:nvPr/>
        </p:nvGrpSpPr>
        <p:grpSpPr>
          <a:xfrm>
            <a:off x="5144859" y="5528124"/>
            <a:ext cx="2290236" cy="1265603"/>
            <a:chOff x="5144859" y="5588506"/>
            <a:chExt cx="2290236" cy="1265603"/>
          </a:xfrm>
        </p:grpSpPr>
        <p:sp>
          <p:nvSpPr>
            <p:cNvPr id="24" name="Forme libre : forme 23">
              <a:extLst>
                <a:ext uri="{FF2B5EF4-FFF2-40B4-BE49-F238E27FC236}">
                  <a16:creationId xmlns:a16="http://schemas.microsoft.com/office/drawing/2014/main" id="{0F98B814-3378-07E4-81F4-6286A6D83EDD}"/>
                </a:ext>
              </a:extLst>
            </p:cNvPr>
            <p:cNvSpPr/>
            <p:nvPr/>
          </p:nvSpPr>
          <p:spPr>
            <a:xfrm>
              <a:off x="6334020" y="5588506"/>
              <a:ext cx="1101075"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007BB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0" rIns="36000" bIns="0" numCol="1" spcCol="1270" anchor="ctr" anchorCtr="0">
              <a:noAutofit/>
            </a:bodyPr>
            <a:lstStyle/>
            <a:p>
              <a:pPr marL="0" lvl="0" indent="0" algn="ctr" defTabSz="266700">
                <a:lnSpc>
                  <a:spcPct val="90000"/>
                </a:lnSpc>
                <a:spcBef>
                  <a:spcPct val="0"/>
                </a:spcBef>
                <a:spcAft>
                  <a:spcPct val="35000"/>
                </a:spcAft>
                <a:buNone/>
              </a:pPr>
              <a:r>
                <a:rPr lang="fr-FR" sz="1600" kern="1200" dirty="0">
                  <a:solidFill>
                    <a:schemeClr val="accent4"/>
                  </a:solidFill>
                  <a:latin typeface="Akzidenz-Grotesk Std Light" panose="02000506040000020003" pitchFamily="2" charset="0"/>
                </a:rPr>
                <a:t>Besoin d’</a:t>
              </a:r>
              <a:r>
                <a:rPr lang="fr-FR" sz="1600" kern="1200" dirty="0" err="1">
                  <a:solidFill>
                    <a:schemeClr val="accent4"/>
                  </a:solidFill>
                  <a:latin typeface="Akzidenz-Grotesk Std Light" panose="02000506040000020003" pitchFamily="2" charset="0"/>
                </a:rPr>
                <a:t>accomplis-sement</a:t>
              </a:r>
              <a:endParaRPr lang="fr-FR" sz="1600" kern="1200" dirty="0">
                <a:solidFill>
                  <a:schemeClr val="accent4"/>
                </a:solidFill>
                <a:latin typeface="Akzidenz-Grotesk Std Light" panose="02000506040000020003" pitchFamily="2" charset="0"/>
              </a:endParaRPr>
            </a:p>
          </p:txBody>
        </p:sp>
        <p:sp>
          <p:nvSpPr>
            <p:cNvPr id="26" name="Forme libre : forme 25">
              <a:extLst>
                <a:ext uri="{FF2B5EF4-FFF2-40B4-BE49-F238E27FC236}">
                  <a16:creationId xmlns:a16="http://schemas.microsoft.com/office/drawing/2014/main" id="{5737E69A-3148-8E68-2BBD-928A00B62CB5}"/>
                </a:ext>
              </a:extLst>
            </p:cNvPr>
            <p:cNvSpPr/>
            <p:nvPr/>
          </p:nvSpPr>
          <p:spPr>
            <a:xfrm>
              <a:off x="5144859" y="5588506"/>
              <a:ext cx="1101075"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007BB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584" tIns="197223" rIns="171584" bIns="197223"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pic>
          <p:nvPicPr>
            <p:cNvPr id="28" name="Image 27" descr="Une image contenant clipart, cœur, dessin humoristique, Graphique&#10;&#10;Description générée automatiquement">
              <a:extLst>
                <a:ext uri="{FF2B5EF4-FFF2-40B4-BE49-F238E27FC236}">
                  <a16:creationId xmlns:a16="http://schemas.microsoft.com/office/drawing/2014/main" id="{BB0FEF45-1904-60FB-7902-0E9760485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396" y="5915307"/>
              <a:ext cx="612000" cy="612000"/>
            </a:xfrm>
            <a:prstGeom prst="rect">
              <a:avLst/>
            </a:prstGeom>
          </p:spPr>
        </p:pic>
      </p:grpSp>
      <p:grpSp>
        <p:nvGrpSpPr>
          <p:cNvPr id="40" name="Groupe 39">
            <a:extLst>
              <a:ext uri="{FF2B5EF4-FFF2-40B4-BE49-F238E27FC236}">
                <a16:creationId xmlns:a16="http://schemas.microsoft.com/office/drawing/2014/main" id="{ACA436AA-C808-FC3C-107E-B6B8365DA58A}"/>
              </a:ext>
            </a:extLst>
          </p:cNvPr>
          <p:cNvGrpSpPr/>
          <p:nvPr/>
        </p:nvGrpSpPr>
        <p:grpSpPr>
          <a:xfrm>
            <a:off x="5144859" y="3414139"/>
            <a:ext cx="2290237" cy="1265603"/>
            <a:chOff x="5144859" y="3440017"/>
            <a:chExt cx="2290237" cy="1265603"/>
          </a:xfrm>
        </p:grpSpPr>
        <p:sp>
          <p:nvSpPr>
            <p:cNvPr id="18" name="Forme libre : forme 17">
              <a:extLst>
                <a:ext uri="{FF2B5EF4-FFF2-40B4-BE49-F238E27FC236}">
                  <a16:creationId xmlns:a16="http://schemas.microsoft.com/office/drawing/2014/main" id="{58D9E2F7-BD1C-A9D2-26C7-1EDA805B29A1}"/>
                </a:ext>
              </a:extLst>
            </p:cNvPr>
            <p:cNvSpPr/>
            <p:nvPr/>
          </p:nvSpPr>
          <p:spPr>
            <a:xfrm>
              <a:off x="6334020" y="3440017"/>
              <a:ext cx="1101076"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A1BBDA"/>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0" rIns="36000" bIns="0" numCol="1" spcCol="1270" anchor="ctr" anchorCtr="0">
              <a:noAutofit/>
            </a:bodyPr>
            <a:lstStyle/>
            <a:p>
              <a:pPr marL="0" lvl="0" indent="0" algn="ctr" defTabSz="266700">
                <a:lnSpc>
                  <a:spcPct val="90000"/>
                </a:lnSpc>
                <a:spcBef>
                  <a:spcPct val="0"/>
                </a:spcBef>
                <a:spcAft>
                  <a:spcPct val="35000"/>
                </a:spcAft>
                <a:buNone/>
              </a:pPr>
              <a:r>
                <a:rPr lang="fr-FR" sz="1600" kern="1200" dirty="0">
                  <a:solidFill>
                    <a:schemeClr val="accent4"/>
                  </a:solidFill>
                  <a:latin typeface="Akzidenz-Grotesk Std Light" panose="02000506040000020003" pitchFamily="2" charset="0"/>
                </a:rPr>
                <a:t>Besoin d’estime de soi</a:t>
              </a:r>
            </a:p>
          </p:txBody>
        </p:sp>
        <p:sp>
          <p:nvSpPr>
            <p:cNvPr id="20" name="Forme libre : forme 19">
              <a:extLst>
                <a:ext uri="{FF2B5EF4-FFF2-40B4-BE49-F238E27FC236}">
                  <a16:creationId xmlns:a16="http://schemas.microsoft.com/office/drawing/2014/main" id="{69D25FF0-68DD-D644-D5A2-5848D7C4EDFC}"/>
                </a:ext>
              </a:extLst>
            </p:cNvPr>
            <p:cNvSpPr/>
            <p:nvPr/>
          </p:nvSpPr>
          <p:spPr>
            <a:xfrm>
              <a:off x="5144859" y="3440017"/>
              <a:ext cx="1101075"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A1BBDA"/>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584" tIns="197223" rIns="171584" bIns="197223"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pic>
          <p:nvPicPr>
            <p:cNvPr id="30" name="Image 29" descr="Une image contenant symbole, étoile, astronomie, conception&#10;&#10;Description générée automatiquement">
              <a:extLst>
                <a:ext uri="{FF2B5EF4-FFF2-40B4-BE49-F238E27FC236}">
                  <a16:creationId xmlns:a16="http://schemas.microsoft.com/office/drawing/2014/main" id="{0C04F2C5-6802-71A2-8276-7038C4E45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396" y="3766818"/>
              <a:ext cx="612000" cy="612000"/>
            </a:xfrm>
            <a:prstGeom prst="rect">
              <a:avLst/>
            </a:prstGeom>
          </p:spPr>
        </p:pic>
      </p:grpSp>
      <p:grpSp>
        <p:nvGrpSpPr>
          <p:cNvPr id="41" name="Groupe 40">
            <a:extLst>
              <a:ext uri="{FF2B5EF4-FFF2-40B4-BE49-F238E27FC236}">
                <a16:creationId xmlns:a16="http://schemas.microsoft.com/office/drawing/2014/main" id="{1D08F52C-3689-2605-B035-D63F6BA71B44}"/>
              </a:ext>
            </a:extLst>
          </p:cNvPr>
          <p:cNvGrpSpPr/>
          <p:nvPr/>
        </p:nvGrpSpPr>
        <p:grpSpPr>
          <a:xfrm>
            <a:off x="5737162" y="4471131"/>
            <a:ext cx="2290236" cy="1265604"/>
            <a:chOff x="5737162" y="4514261"/>
            <a:chExt cx="2290236" cy="1265604"/>
          </a:xfrm>
        </p:grpSpPr>
        <p:sp>
          <p:nvSpPr>
            <p:cNvPr id="21" name="Forme libre : forme 20">
              <a:extLst>
                <a:ext uri="{FF2B5EF4-FFF2-40B4-BE49-F238E27FC236}">
                  <a16:creationId xmlns:a16="http://schemas.microsoft.com/office/drawing/2014/main" id="{C5664527-4C7E-7FA5-C84D-17EC30B83853}"/>
                </a:ext>
              </a:extLst>
            </p:cNvPr>
            <p:cNvSpPr/>
            <p:nvPr/>
          </p:nvSpPr>
          <p:spPr>
            <a:xfrm>
              <a:off x="5737162" y="4514261"/>
              <a:ext cx="1101075" cy="1265604"/>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FABB0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0" rIns="36000" bIns="0" numCol="1" spcCol="1270" anchor="ctr" anchorCtr="0">
              <a:noAutofit/>
            </a:bodyPr>
            <a:lstStyle/>
            <a:p>
              <a:pPr marL="0" lvl="0" indent="0" algn="ctr" defTabSz="266700">
                <a:lnSpc>
                  <a:spcPct val="90000"/>
                </a:lnSpc>
                <a:spcBef>
                  <a:spcPct val="0"/>
                </a:spcBef>
                <a:spcAft>
                  <a:spcPct val="35000"/>
                </a:spcAft>
                <a:buNone/>
              </a:pPr>
              <a:r>
                <a:rPr lang="fr-FR" sz="1600" kern="1200" dirty="0">
                  <a:solidFill>
                    <a:schemeClr val="accent4"/>
                  </a:solidFill>
                  <a:latin typeface="Akzidenz-Grotesk Std Light" panose="02000506040000020003" pitchFamily="2" charset="0"/>
                </a:rPr>
                <a:t>Besoin d’</a:t>
              </a:r>
              <a:r>
                <a:rPr lang="fr-FR" sz="1600" kern="1200" dirty="0" err="1">
                  <a:solidFill>
                    <a:schemeClr val="accent4"/>
                  </a:solidFill>
                  <a:latin typeface="Akzidenz-Grotesk Std Light" panose="02000506040000020003" pitchFamily="2" charset="0"/>
                </a:rPr>
                <a:t>expres-sion</a:t>
              </a:r>
              <a:r>
                <a:rPr lang="fr-FR" sz="1600" kern="1200" dirty="0">
                  <a:solidFill>
                    <a:schemeClr val="accent4"/>
                  </a:solidFill>
                  <a:latin typeface="Akzidenz-Grotesk Std Light" panose="02000506040000020003" pitchFamily="2" charset="0"/>
                </a:rPr>
                <a:t> de soi</a:t>
              </a:r>
            </a:p>
          </p:txBody>
        </p:sp>
        <p:sp>
          <p:nvSpPr>
            <p:cNvPr id="23" name="Forme libre : forme 22">
              <a:extLst>
                <a:ext uri="{FF2B5EF4-FFF2-40B4-BE49-F238E27FC236}">
                  <a16:creationId xmlns:a16="http://schemas.microsoft.com/office/drawing/2014/main" id="{CF72E926-7AEE-8197-9943-6F62CC753F83}"/>
                </a:ext>
              </a:extLst>
            </p:cNvPr>
            <p:cNvSpPr/>
            <p:nvPr/>
          </p:nvSpPr>
          <p:spPr>
            <a:xfrm>
              <a:off x="6926323" y="4514261"/>
              <a:ext cx="1101075" cy="1265604"/>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FABB0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584" tIns="197224" rIns="171584" bIns="197223"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pic>
          <p:nvPicPr>
            <p:cNvPr id="32" name="Image 31" descr="Une image contenant Graphique, clipart, graphisme, dessin humoristique&#10;&#10;Description générée automatiquement">
              <a:extLst>
                <a:ext uri="{FF2B5EF4-FFF2-40B4-BE49-F238E27FC236}">
                  <a16:creationId xmlns:a16="http://schemas.microsoft.com/office/drawing/2014/main" id="{C5C78BEF-8284-056C-7A4B-A52F35F88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0860" y="4841063"/>
              <a:ext cx="612000" cy="612000"/>
            </a:xfrm>
            <a:prstGeom prst="rect">
              <a:avLst/>
            </a:prstGeom>
          </p:spPr>
        </p:pic>
      </p:grpSp>
      <p:grpSp>
        <p:nvGrpSpPr>
          <p:cNvPr id="39" name="Groupe 38">
            <a:extLst>
              <a:ext uri="{FF2B5EF4-FFF2-40B4-BE49-F238E27FC236}">
                <a16:creationId xmlns:a16="http://schemas.microsoft.com/office/drawing/2014/main" id="{2ECF61C2-E389-6AED-04B4-523A997F25AA}"/>
              </a:ext>
            </a:extLst>
          </p:cNvPr>
          <p:cNvGrpSpPr/>
          <p:nvPr/>
        </p:nvGrpSpPr>
        <p:grpSpPr>
          <a:xfrm>
            <a:off x="5737162" y="2357147"/>
            <a:ext cx="2290236" cy="1265603"/>
            <a:chOff x="5737162" y="2365773"/>
            <a:chExt cx="2290236" cy="1265603"/>
          </a:xfrm>
        </p:grpSpPr>
        <p:sp>
          <p:nvSpPr>
            <p:cNvPr id="15" name="Forme libre : forme 14">
              <a:extLst>
                <a:ext uri="{FF2B5EF4-FFF2-40B4-BE49-F238E27FC236}">
                  <a16:creationId xmlns:a16="http://schemas.microsoft.com/office/drawing/2014/main" id="{8A7FD14E-F78E-FD50-ABC4-B62A7985B240}"/>
                </a:ext>
              </a:extLst>
            </p:cNvPr>
            <p:cNvSpPr/>
            <p:nvPr/>
          </p:nvSpPr>
          <p:spPr>
            <a:xfrm>
              <a:off x="5737162" y="2365773"/>
              <a:ext cx="1101075"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F08A0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0" rIns="36000" bIns="0" numCol="1" spcCol="1270" anchor="ctr" anchorCtr="0">
              <a:noAutofit/>
            </a:bodyPr>
            <a:lstStyle/>
            <a:p>
              <a:pPr marL="0" lvl="0" indent="0" algn="ctr" defTabSz="266700">
                <a:lnSpc>
                  <a:spcPct val="90000"/>
                </a:lnSpc>
                <a:spcBef>
                  <a:spcPct val="0"/>
                </a:spcBef>
                <a:spcAft>
                  <a:spcPct val="35000"/>
                </a:spcAft>
                <a:buNone/>
              </a:pPr>
              <a:r>
                <a:rPr lang="fr-FR" sz="1600" kern="1200" dirty="0">
                  <a:solidFill>
                    <a:schemeClr val="accent4"/>
                  </a:solidFill>
                  <a:latin typeface="Akzidenz-Grotesk Std Light" panose="02000506040000020003" pitchFamily="2" charset="0"/>
                </a:rPr>
                <a:t>Besoin de relations</a:t>
              </a:r>
            </a:p>
          </p:txBody>
        </p:sp>
        <p:sp>
          <p:nvSpPr>
            <p:cNvPr id="17" name="Forme libre : forme 16">
              <a:extLst>
                <a:ext uri="{FF2B5EF4-FFF2-40B4-BE49-F238E27FC236}">
                  <a16:creationId xmlns:a16="http://schemas.microsoft.com/office/drawing/2014/main" id="{880F338A-DBB4-2134-EE8C-79856EAEC065}"/>
                </a:ext>
              </a:extLst>
            </p:cNvPr>
            <p:cNvSpPr/>
            <p:nvPr/>
          </p:nvSpPr>
          <p:spPr>
            <a:xfrm>
              <a:off x="6926323" y="2365773"/>
              <a:ext cx="1101075"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F08A0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584" tIns="197223" rIns="171584" bIns="197223"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pic>
          <p:nvPicPr>
            <p:cNvPr id="34" name="Image 33" descr="Une image contenant cercle, Graphique, clipart, Caractère coloré&#10;&#10;Description générée automatiquement">
              <a:extLst>
                <a:ext uri="{FF2B5EF4-FFF2-40B4-BE49-F238E27FC236}">
                  <a16:creationId xmlns:a16="http://schemas.microsoft.com/office/drawing/2014/main" id="{98907FDE-8BF7-8859-3FD5-ABFF9DE2A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0860" y="2692574"/>
              <a:ext cx="612000" cy="612000"/>
            </a:xfrm>
            <a:prstGeom prst="rect">
              <a:avLst/>
            </a:prstGeom>
          </p:spPr>
        </p:pic>
      </p:grpSp>
      <p:grpSp>
        <p:nvGrpSpPr>
          <p:cNvPr id="38" name="Groupe 37">
            <a:extLst>
              <a:ext uri="{FF2B5EF4-FFF2-40B4-BE49-F238E27FC236}">
                <a16:creationId xmlns:a16="http://schemas.microsoft.com/office/drawing/2014/main" id="{6365BF41-E022-939F-2BAA-7D513995FCD0}"/>
              </a:ext>
            </a:extLst>
          </p:cNvPr>
          <p:cNvGrpSpPr/>
          <p:nvPr/>
        </p:nvGrpSpPr>
        <p:grpSpPr>
          <a:xfrm>
            <a:off x="5144859" y="1300154"/>
            <a:ext cx="2290237" cy="1265603"/>
            <a:chOff x="5144859" y="1291528"/>
            <a:chExt cx="2290237" cy="1265603"/>
          </a:xfrm>
        </p:grpSpPr>
        <p:sp>
          <p:nvSpPr>
            <p:cNvPr id="12" name="Forme libre : forme 11">
              <a:extLst>
                <a:ext uri="{FF2B5EF4-FFF2-40B4-BE49-F238E27FC236}">
                  <a16:creationId xmlns:a16="http://schemas.microsoft.com/office/drawing/2014/main" id="{411E0BD5-1E7B-A319-071A-D7FF7A345CCD}"/>
                </a:ext>
              </a:extLst>
            </p:cNvPr>
            <p:cNvSpPr/>
            <p:nvPr/>
          </p:nvSpPr>
          <p:spPr>
            <a:xfrm>
              <a:off x="6334020" y="1291528"/>
              <a:ext cx="1101076"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007BB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0" rIns="36000" bIns="0" numCol="1" spcCol="1270" anchor="ctr" anchorCtr="0">
              <a:noAutofit/>
            </a:bodyPr>
            <a:lstStyle/>
            <a:p>
              <a:pPr marL="0" lvl="0" indent="0" algn="ctr" defTabSz="266700">
                <a:lnSpc>
                  <a:spcPct val="90000"/>
                </a:lnSpc>
                <a:spcBef>
                  <a:spcPct val="0"/>
                </a:spcBef>
                <a:spcAft>
                  <a:spcPct val="35000"/>
                </a:spcAft>
                <a:buNone/>
              </a:pPr>
              <a:r>
                <a:rPr lang="fr-FR" sz="1600" kern="1200" dirty="0">
                  <a:solidFill>
                    <a:schemeClr val="accent4"/>
                  </a:solidFill>
                  <a:latin typeface="Akzidenz-Grotesk Std Light" panose="02000506040000020003" pitchFamily="2" charset="0"/>
                </a:rPr>
                <a:t>Besoin de sécurité</a:t>
              </a:r>
            </a:p>
          </p:txBody>
        </p:sp>
        <p:grpSp>
          <p:nvGrpSpPr>
            <p:cNvPr id="37" name="Groupe 36">
              <a:extLst>
                <a:ext uri="{FF2B5EF4-FFF2-40B4-BE49-F238E27FC236}">
                  <a16:creationId xmlns:a16="http://schemas.microsoft.com/office/drawing/2014/main" id="{0F0249B7-A608-2332-757A-174598079938}"/>
                </a:ext>
              </a:extLst>
            </p:cNvPr>
            <p:cNvGrpSpPr/>
            <p:nvPr/>
          </p:nvGrpSpPr>
          <p:grpSpPr>
            <a:xfrm>
              <a:off x="5144859" y="1291528"/>
              <a:ext cx="1101075" cy="1265603"/>
              <a:chOff x="5144859" y="1291528"/>
              <a:chExt cx="1101075" cy="1265603"/>
            </a:xfrm>
          </p:grpSpPr>
          <p:sp>
            <p:nvSpPr>
              <p:cNvPr id="14" name="Forme libre : forme 13">
                <a:extLst>
                  <a:ext uri="{FF2B5EF4-FFF2-40B4-BE49-F238E27FC236}">
                    <a16:creationId xmlns:a16="http://schemas.microsoft.com/office/drawing/2014/main" id="{84FA3BF9-4E50-72BF-C42B-E7AB0B83E028}"/>
                  </a:ext>
                </a:extLst>
              </p:cNvPr>
              <p:cNvSpPr/>
              <p:nvPr/>
            </p:nvSpPr>
            <p:spPr>
              <a:xfrm>
                <a:off x="5144859" y="1291528"/>
                <a:ext cx="1101075" cy="1265603"/>
              </a:xfrm>
              <a:custGeom>
                <a:avLst/>
                <a:gdLst>
                  <a:gd name="connsiteX0" fmla="*/ 0 w 1265603"/>
                  <a:gd name="connsiteY0" fmla="*/ 550538 h 1101075"/>
                  <a:gd name="connsiteX1" fmla="*/ 275269 w 1265603"/>
                  <a:gd name="connsiteY1" fmla="*/ 0 h 1101075"/>
                  <a:gd name="connsiteX2" fmla="*/ 990334 w 1265603"/>
                  <a:gd name="connsiteY2" fmla="*/ 0 h 1101075"/>
                  <a:gd name="connsiteX3" fmla="*/ 1265603 w 1265603"/>
                  <a:gd name="connsiteY3" fmla="*/ 550538 h 1101075"/>
                  <a:gd name="connsiteX4" fmla="*/ 990334 w 1265603"/>
                  <a:gd name="connsiteY4" fmla="*/ 1101075 h 1101075"/>
                  <a:gd name="connsiteX5" fmla="*/ 275269 w 1265603"/>
                  <a:gd name="connsiteY5" fmla="*/ 1101075 h 1101075"/>
                  <a:gd name="connsiteX6" fmla="*/ 0 w 1265603"/>
                  <a:gd name="connsiteY6" fmla="*/ 550538 h 110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03" h="1101075">
                    <a:moveTo>
                      <a:pt x="632801" y="0"/>
                    </a:moveTo>
                    <a:lnTo>
                      <a:pt x="1265603" y="239484"/>
                    </a:lnTo>
                    <a:lnTo>
                      <a:pt x="1265603" y="861591"/>
                    </a:lnTo>
                    <a:lnTo>
                      <a:pt x="632801" y="1101075"/>
                    </a:lnTo>
                    <a:lnTo>
                      <a:pt x="0" y="861591"/>
                    </a:lnTo>
                    <a:lnTo>
                      <a:pt x="0" y="239484"/>
                    </a:lnTo>
                    <a:lnTo>
                      <a:pt x="632801" y="0"/>
                    </a:lnTo>
                    <a:close/>
                  </a:path>
                </a:pathLst>
              </a:custGeom>
              <a:ln>
                <a:solidFill>
                  <a:srgbClr val="007BB6"/>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584" tIns="197223" rIns="171584" bIns="197223"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pic>
            <p:nvPicPr>
              <p:cNvPr id="36" name="Image 35" descr="Une image contenant Graphique, Caractère coloré, graphisme, créativité&#10;&#10;Description générée automatiquement">
                <a:extLst>
                  <a:ext uri="{FF2B5EF4-FFF2-40B4-BE49-F238E27FC236}">
                    <a16:creationId xmlns:a16="http://schemas.microsoft.com/office/drawing/2014/main" id="{7371D006-E7B3-D9E8-E8F8-9F6BA8FC85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9396" y="1618329"/>
                <a:ext cx="612000" cy="612000"/>
              </a:xfrm>
              <a:prstGeom prst="rect">
                <a:avLst/>
              </a:prstGeom>
            </p:spPr>
          </p:pic>
        </p:grpSp>
      </p:grpSp>
    </p:spTree>
    <p:extLst>
      <p:ext uri="{BB962C8B-B14F-4D97-AF65-F5344CB8AC3E}">
        <p14:creationId xmlns:p14="http://schemas.microsoft.com/office/powerpoint/2010/main" val="311033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du module</a:t>
            </a:r>
          </a:p>
        </p:txBody>
      </p:sp>
      <p:grpSp>
        <p:nvGrpSpPr>
          <p:cNvPr id="3" name="Groupe 2">
            <a:extLst>
              <a:ext uri="{FF2B5EF4-FFF2-40B4-BE49-F238E27FC236}">
                <a16:creationId xmlns:a16="http://schemas.microsoft.com/office/drawing/2014/main" id="{36BFBB7D-3224-2A65-3377-DDFECA409558}"/>
              </a:ext>
            </a:extLst>
          </p:cNvPr>
          <p:cNvGrpSpPr/>
          <p:nvPr/>
        </p:nvGrpSpPr>
        <p:grpSpPr>
          <a:xfrm>
            <a:off x="589620" y="1340135"/>
            <a:ext cx="7770138" cy="720000"/>
            <a:chOff x="589620" y="1451895"/>
            <a:chExt cx="7770138" cy="72000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1451895"/>
              <a:ext cx="720000" cy="720000"/>
            </a:xfrm>
            <a:prstGeom prst="rect">
              <a:avLst/>
            </a:prstGeom>
          </p:spPr>
        </p:pic>
        <p:sp>
          <p:nvSpPr>
            <p:cNvPr id="8" name="ZoneTexte 7"/>
            <p:cNvSpPr txBox="1"/>
            <p:nvPr/>
          </p:nvSpPr>
          <p:spPr>
            <a:xfrm>
              <a:off x="1357520" y="1550285"/>
              <a:ext cx="7002238" cy="523220"/>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Connaître la définition du conflit selon la DCC</a:t>
              </a:r>
            </a:p>
          </p:txBody>
        </p:sp>
      </p:grpSp>
      <p:grpSp>
        <p:nvGrpSpPr>
          <p:cNvPr id="16" name="Groupe 15">
            <a:extLst>
              <a:ext uri="{FF2B5EF4-FFF2-40B4-BE49-F238E27FC236}">
                <a16:creationId xmlns:a16="http://schemas.microsoft.com/office/drawing/2014/main" id="{AB2A1DC3-748B-96AF-078C-B8D3CD6E12EA}"/>
              </a:ext>
            </a:extLst>
          </p:cNvPr>
          <p:cNvGrpSpPr/>
          <p:nvPr/>
        </p:nvGrpSpPr>
        <p:grpSpPr>
          <a:xfrm>
            <a:off x="589620" y="2095300"/>
            <a:ext cx="7766932" cy="720000"/>
            <a:chOff x="589620" y="2832573"/>
            <a:chExt cx="7766932" cy="72000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2832573"/>
              <a:ext cx="720000" cy="720000"/>
            </a:xfrm>
            <a:prstGeom prst="rect">
              <a:avLst/>
            </a:prstGeom>
          </p:spPr>
        </p:pic>
        <p:sp>
          <p:nvSpPr>
            <p:cNvPr id="9" name="ZoneTexte 8"/>
            <p:cNvSpPr txBox="1"/>
            <p:nvPr/>
          </p:nvSpPr>
          <p:spPr>
            <a:xfrm>
              <a:off x="1357520" y="2930963"/>
              <a:ext cx="6999032" cy="523220"/>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Identifier à quel moment on est dans le conflit</a:t>
              </a:r>
            </a:p>
          </p:txBody>
        </p:sp>
      </p:grpSp>
      <p:grpSp>
        <p:nvGrpSpPr>
          <p:cNvPr id="17" name="Groupe 16">
            <a:extLst>
              <a:ext uri="{FF2B5EF4-FFF2-40B4-BE49-F238E27FC236}">
                <a16:creationId xmlns:a16="http://schemas.microsoft.com/office/drawing/2014/main" id="{9CA40FDC-1FE9-4A0D-2B21-3AD230FD301B}"/>
              </a:ext>
            </a:extLst>
          </p:cNvPr>
          <p:cNvGrpSpPr/>
          <p:nvPr/>
        </p:nvGrpSpPr>
        <p:grpSpPr>
          <a:xfrm>
            <a:off x="589620" y="2850465"/>
            <a:ext cx="8095547" cy="954107"/>
            <a:chOff x="589620" y="4203920"/>
            <a:chExt cx="8095547" cy="954107"/>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4320973"/>
              <a:ext cx="720000" cy="720000"/>
            </a:xfrm>
            <a:prstGeom prst="rect">
              <a:avLst/>
            </a:prstGeom>
          </p:spPr>
        </p:pic>
        <p:sp>
          <p:nvSpPr>
            <p:cNvPr id="10" name="ZoneTexte 9"/>
            <p:cNvSpPr txBox="1"/>
            <p:nvPr/>
          </p:nvSpPr>
          <p:spPr>
            <a:xfrm>
              <a:off x="1357520" y="4203920"/>
              <a:ext cx="7327647" cy="954107"/>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Identifier comment le contexte interculturel et le</a:t>
              </a:r>
            </a:p>
            <a:p>
              <a:r>
                <a:rPr lang="fr-FR" sz="2800" dirty="0">
                  <a:solidFill>
                    <a:srgbClr val="007BB6"/>
                  </a:solidFill>
                  <a:latin typeface="Akzidenz-Grotesk Std Light" panose="02000506040000020003" pitchFamily="2" charset="0"/>
                </a:rPr>
                <a:t>volontariat impactent le conflit</a:t>
              </a:r>
            </a:p>
          </p:txBody>
        </p:sp>
      </p:grpSp>
      <p:grpSp>
        <p:nvGrpSpPr>
          <p:cNvPr id="18" name="Groupe 17">
            <a:extLst>
              <a:ext uri="{FF2B5EF4-FFF2-40B4-BE49-F238E27FC236}">
                <a16:creationId xmlns:a16="http://schemas.microsoft.com/office/drawing/2014/main" id="{4DB607B0-5A18-0FD8-9A12-AAE7B20E4232}"/>
              </a:ext>
            </a:extLst>
          </p:cNvPr>
          <p:cNvGrpSpPr/>
          <p:nvPr/>
        </p:nvGrpSpPr>
        <p:grpSpPr>
          <a:xfrm>
            <a:off x="589620" y="5818279"/>
            <a:ext cx="7948071" cy="954107"/>
            <a:chOff x="589620" y="5584599"/>
            <a:chExt cx="7948071" cy="954107"/>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5701652"/>
              <a:ext cx="720000" cy="720000"/>
            </a:xfrm>
            <a:prstGeom prst="rect">
              <a:avLst/>
            </a:prstGeom>
          </p:spPr>
        </p:pic>
        <p:sp>
          <p:nvSpPr>
            <p:cNvPr id="11" name="ZoneTexte 10"/>
            <p:cNvSpPr txBox="1"/>
            <p:nvPr/>
          </p:nvSpPr>
          <p:spPr>
            <a:xfrm>
              <a:off x="1357520" y="5584599"/>
              <a:ext cx="7180171" cy="954107"/>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Identifier ses ressources personnelles et celles</a:t>
              </a:r>
            </a:p>
            <a:p>
              <a:r>
                <a:rPr lang="fr-FR" sz="2800" dirty="0">
                  <a:solidFill>
                    <a:srgbClr val="007BB6"/>
                  </a:solidFill>
                  <a:latin typeface="Akzidenz-Grotesk Std Light" panose="02000506040000020003" pitchFamily="2" charset="0"/>
                </a:rPr>
                <a:t>proposées par la DCC</a:t>
              </a:r>
            </a:p>
          </p:txBody>
        </p:sp>
      </p:grpSp>
      <p:grpSp>
        <p:nvGrpSpPr>
          <p:cNvPr id="19" name="Groupe 18">
            <a:extLst>
              <a:ext uri="{FF2B5EF4-FFF2-40B4-BE49-F238E27FC236}">
                <a16:creationId xmlns:a16="http://schemas.microsoft.com/office/drawing/2014/main" id="{C0850C80-DF29-BA84-BA4A-218A1F54C68B}"/>
              </a:ext>
            </a:extLst>
          </p:cNvPr>
          <p:cNvGrpSpPr/>
          <p:nvPr/>
        </p:nvGrpSpPr>
        <p:grpSpPr>
          <a:xfrm>
            <a:off x="589620" y="3839737"/>
            <a:ext cx="8473100" cy="954107"/>
            <a:chOff x="589620" y="4203920"/>
            <a:chExt cx="8473100" cy="954107"/>
          </a:xfrm>
        </p:grpSpPr>
        <p:pic>
          <p:nvPicPr>
            <p:cNvPr id="20" name="Image 19">
              <a:extLst>
                <a:ext uri="{FF2B5EF4-FFF2-40B4-BE49-F238E27FC236}">
                  <a16:creationId xmlns:a16="http://schemas.microsoft.com/office/drawing/2014/main" id="{157C3259-6842-7A40-C626-1BD76C72A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4320973"/>
              <a:ext cx="720000" cy="720000"/>
            </a:xfrm>
            <a:prstGeom prst="rect">
              <a:avLst/>
            </a:prstGeom>
          </p:spPr>
        </p:pic>
        <p:sp>
          <p:nvSpPr>
            <p:cNvPr id="21" name="ZoneTexte 20">
              <a:extLst>
                <a:ext uri="{FF2B5EF4-FFF2-40B4-BE49-F238E27FC236}">
                  <a16:creationId xmlns:a16="http://schemas.microsoft.com/office/drawing/2014/main" id="{1DF402FC-B013-735B-1445-E21A4A6CD737}"/>
                </a:ext>
              </a:extLst>
            </p:cNvPr>
            <p:cNvSpPr txBox="1"/>
            <p:nvPr/>
          </p:nvSpPr>
          <p:spPr>
            <a:xfrm>
              <a:off x="1357520" y="4203920"/>
              <a:ext cx="7705200" cy="954107"/>
            </a:xfrm>
            <a:prstGeom prst="rect">
              <a:avLst/>
            </a:prstGeom>
            <a:noFill/>
          </p:spPr>
          <p:txBody>
            <a:bodyPr wrap="square" rtlCol="0">
              <a:spAutoFit/>
            </a:bodyPr>
            <a:lstStyle/>
            <a:p>
              <a:r>
                <a:rPr lang="fr-FR" sz="2800" dirty="0">
                  <a:solidFill>
                    <a:srgbClr val="007BB6"/>
                  </a:solidFill>
                  <a:latin typeface="Akzidenz-Grotesk Std Light" panose="02000506040000020003" pitchFamily="2" charset="0"/>
                </a:rPr>
                <a:t>Nommer les étapes de la méthode DESC, méthode de prévention et de gestion de conflit</a:t>
              </a:r>
            </a:p>
          </p:txBody>
        </p:sp>
      </p:grpSp>
      <p:grpSp>
        <p:nvGrpSpPr>
          <p:cNvPr id="22" name="Groupe 21">
            <a:extLst>
              <a:ext uri="{FF2B5EF4-FFF2-40B4-BE49-F238E27FC236}">
                <a16:creationId xmlns:a16="http://schemas.microsoft.com/office/drawing/2014/main" id="{3204C807-FCAF-DDC4-53EF-31A83C63584C}"/>
              </a:ext>
            </a:extLst>
          </p:cNvPr>
          <p:cNvGrpSpPr/>
          <p:nvPr/>
        </p:nvGrpSpPr>
        <p:grpSpPr>
          <a:xfrm>
            <a:off x="589620" y="4829009"/>
            <a:ext cx="8473100" cy="954107"/>
            <a:chOff x="589620" y="4203920"/>
            <a:chExt cx="8473100" cy="954107"/>
          </a:xfrm>
        </p:grpSpPr>
        <p:pic>
          <p:nvPicPr>
            <p:cNvPr id="23" name="Image 22">
              <a:extLst>
                <a:ext uri="{FF2B5EF4-FFF2-40B4-BE49-F238E27FC236}">
                  <a16:creationId xmlns:a16="http://schemas.microsoft.com/office/drawing/2014/main" id="{7A4B1638-4D79-3869-E86B-DD95D45F9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4320973"/>
              <a:ext cx="720000" cy="720000"/>
            </a:xfrm>
            <a:prstGeom prst="rect">
              <a:avLst/>
            </a:prstGeom>
          </p:spPr>
        </p:pic>
        <p:sp>
          <p:nvSpPr>
            <p:cNvPr id="24" name="ZoneTexte 23">
              <a:extLst>
                <a:ext uri="{FF2B5EF4-FFF2-40B4-BE49-F238E27FC236}">
                  <a16:creationId xmlns:a16="http://schemas.microsoft.com/office/drawing/2014/main" id="{0DDDD254-2ECF-70E7-25DC-1D645FB4171B}"/>
                </a:ext>
              </a:extLst>
            </p:cNvPr>
            <p:cNvSpPr txBox="1"/>
            <p:nvPr/>
          </p:nvSpPr>
          <p:spPr>
            <a:xfrm>
              <a:off x="1357520" y="4203920"/>
              <a:ext cx="7705200" cy="954107"/>
            </a:xfrm>
            <a:prstGeom prst="rect">
              <a:avLst/>
            </a:prstGeom>
            <a:noFill/>
          </p:spPr>
          <p:txBody>
            <a:bodyPr wrap="square" rtlCol="0">
              <a:spAutoFit/>
            </a:bodyPr>
            <a:lstStyle/>
            <a:p>
              <a:r>
                <a:rPr lang="fr-FR" sz="2800" dirty="0">
                  <a:solidFill>
                    <a:srgbClr val="007BB6"/>
                  </a:solidFill>
                  <a:latin typeface="Akzidenz-Grotesk Std Light" panose="02000506040000020003" pitchFamily="2" charset="0"/>
                </a:rPr>
                <a:t>Formuler comment la communication intervient comme outil de prévention d’un conflit</a:t>
              </a:r>
            </a:p>
          </p:txBody>
        </p:sp>
      </p:grpSp>
    </p:spTree>
    <p:extLst>
      <p:ext uri="{BB962C8B-B14F-4D97-AF65-F5344CB8AC3E}">
        <p14:creationId xmlns:p14="http://schemas.microsoft.com/office/powerpoint/2010/main" val="27824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du module</a:t>
            </a:r>
          </a:p>
        </p:txBody>
      </p:sp>
      <p:grpSp>
        <p:nvGrpSpPr>
          <p:cNvPr id="3" name="Groupe 2">
            <a:extLst>
              <a:ext uri="{FF2B5EF4-FFF2-40B4-BE49-F238E27FC236}">
                <a16:creationId xmlns:a16="http://schemas.microsoft.com/office/drawing/2014/main" id="{36BFBB7D-3224-2A65-3377-DDFECA409558}"/>
              </a:ext>
            </a:extLst>
          </p:cNvPr>
          <p:cNvGrpSpPr/>
          <p:nvPr/>
        </p:nvGrpSpPr>
        <p:grpSpPr>
          <a:xfrm>
            <a:off x="589620" y="1340135"/>
            <a:ext cx="7770138" cy="720000"/>
            <a:chOff x="589620" y="1451895"/>
            <a:chExt cx="7770138" cy="72000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1451895"/>
              <a:ext cx="720000" cy="720000"/>
            </a:xfrm>
            <a:prstGeom prst="rect">
              <a:avLst/>
            </a:prstGeom>
          </p:spPr>
        </p:pic>
        <p:sp>
          <p:nvSpPr>
            <p:cNvPr id="8" name="ZoneTexte 7"/>
            <p:cNvSpPr txBox="1"/>
            <p:nvPr/>
          </p:nvSpPr>
          <p:spPr>
            <a:xfrm>
              <a:off x="1357520" y="1550285"/>
              <a:ext cx="7002238" cy="523220"/>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Connaître la définition du conflit selon la DCC</a:t>
              </a:r>
            </a:p>
          </p:txBody>
        </p:sp>
      </p:grpSp>
      <p:grpSp>
        <p:nvGrpSpPr>
          <p:cNvPr id="16" name="Groupe 15">
            <a:extLst>
              <a:ext uri="{FF2B5EF4-FFF2-40B4-BE49-F238E27FC236}">
                <a16:creationId xmlns:a16="http://schemas.microsoft.com/office/drawing/2014/main" id="{AB2A1DC3-748B-96AF-078C-B8D3CD6E12EA}"/>
              </a:ext>
            </a:extLst>
          </p:cNvPr>
          <p:cNvGrpSpPr/>
          <p:nvPr/>
        </p:nvGrpSpPr>
        <p:grpSpPr>
          <a:xfrm>
            <a:off x="589620" y="2095300"/>
            <a:ext cx="7766932" cy="720000"/>
            <a:chOff x="589620" y="2832573"/>
            <a:chExt cx="7766932" cy="72000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2832573"/>
              <a:ext cx="720000" cy="720000"/>
            </a:xfrm>
            <a:prstGeom prst="rect">
              <a:avLst/>
            </a:prstGeom>
          </p:spPr>
        </p:pic>
        <p:sp>
          <p:nvSpPr>
            <p:cNvPr id="9" name="ZoneTexte 8"/>
            <p:cNvSpPr txBox="1"/>
            <p:nvPr/>
          </p:nvSpPr>
          <p:spPr>
            <a:xfrm>
              <a:off x="1357520" y="2930963"/>
              <a:ext cx="6999032" cy="523220"/>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Identifier à quel moment on est dans le conflit</a:t>
              </a:r>
            </a:p>
          </p:txBody>
        </p:sp>
      </p:grpSp>
      <p:grpSp>
        <p:nvGrpSpPr>
          <p:cNvPr id="17" name="Groupe 16">
            <a:extLst>
              <a:ext uri="{FF2B5EF4-FFF2-40B4-BE49-F238E27FC236}">
                <a16:creationId xmlns:a16="http://schemas.microsoft.com/office/drawing/2014/main" id="{9CA40FDC-1FE9-4A0D-2B21-3AD230FD301B}"/>
              </a:ext>
            </a:extLst>
          </p:cNvPr>
          <p:cNvGrpSpPr/>
          <p:nvPr/>
        </p:nvGrpSpPr>
        <p:grpSpPr>
          <a:xfrm>
            <a:off x="589620" y="2850465"/>
            <a:ext cx="8095547" cy="954107"/>
            <a:chOff x="589620" y="4203920"/>
            <a:chExt cx="8095547" cy="954107"/>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4320973"/>
              <a:ext cx="720000" cy="720000"/>
            </a:xfrm>
            <a:prstGeom prst="rect">
              <a:avLst/>
            </a:prstGeom>
          </p:spPr>
        </p:pic>
        <p:sp>
          <p:nvSpPr>
            <p:cNvPr id="10" name="ZoneTexte 9"/>
            <p:cNvSpPr txBox="1"/>
            <p:nvPr/>
          </p:nvSpPr>
          <p:spPr>
            <a:xfrm>
              <a:off x="1357520" y="4203920"/>
              <a:ext cx="7327647" cy="954107"/>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Identifier comment le contexte interculturel et le</a:t>
              </a:r>
            </a:p>
            <a:p>
              <a:r>
                <a:rPr lang="fr-FR" sz="2800" dirty="0">
                  <a:solidFill>
                    <a:srgbClr val="007BB6"/>
                  </a:solidFill>
                  <a:latin typeface="Akzidenz-Grotesk Std Light" panose="02000506040000020003" pitchFamily="2" charset="0"/>
                </a:rPr>
                <a:t>volontariat impactent le conflit</a:t>
              </a:r>
            </a:p>
          </p:txBody>
        </p:sp>
      </p:grpSp>
      <p:grpSp>
        <p:nvGrpSpPr>
          <p:cNvPr id="18" name="Groupe 17">
            <a:extLst>
              <a:ext uri="{FF2B5EF4-FFF2-40B4-BE49-F238E27FC236}">
                <a16:creationId xmlns:a16="http://schemas.microsoft.com/office/drawing/2014/main" id="{4DB607B0-5A18-0FD8-9A12-AAE7B20E4232}"/>
              </a:ext>
            </a:extLst>
          </p:cNvPr>
          <p:cNvGrpSpPr/>
          <p:nvPr/>
        </p:nvGrpSpPr>
        <p:grpSpPr>
          <a:xfrm>
            <a:off x="589620" y="5818279"/>
            <a:ext cx="7948071" cy="954107"/>
            <a:chOff x="589620" y="5584599"/>
            <a:chExt cx="7948071" cy="954107"/>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5701652"/>
              <a:ext cx="720000" cy="720000"/>
            </a:xfrm>
            <a:prstGeom prst="rect">
              <a:avLst/>
            </a:prstGeom>
          </p:spPr>
        </p:pic>
        <p:sp>
          <p:nvSpPr>
            <p:cNvPr id="11" name="ZoneTexte 10"/>
            <p:cNvSpPr txBox="1"/>
            <p:nvPr/>
          </p:nvSpPr>
          <p:spPr>
            <a:xfrm>
              <a:off x="1357520" y="5584599"/>
              <a:ext cx="7180171" cy="954107"/>
            </a:xfrm>
            <a:prstGeom prst="rect">
              <a:avLst/>
            </a:prstGeom>
            <a:noFill/>
          </p:spPr>
          <p:txBody>
            <a:bodyPr wrap="none" rtlCol="0">
              <a:spAutoFit/>
            </a:bodyPr>
            <a:lstStyle/>
            <a:p>
              <a:r>
                <a:rPr lang="fr-FR" sz="2800" dirty="0">
                  <a:solidFill>
                    <a:srgbClr val="007BB6"/>
                  </a:solidFill>
                  <a:latin typeface="Akzidenz-Grotesk Std Light" panose="02000506040000020003" pitchFamily="2" charset="0"/>
                </a:rPr>
                <a:t>Identifier ses ressources personnelles et celles</a:t>
              </a:r>
            </a:p>
            <a:p>
              <a:r>
                <a:rPr lang="fr-FR" sz="2800" dirty="0">
                  <a:solidFill>
                    <a:srgbClr val="007BB6"/>
                  </a:solidFill>
                  <a:latin typeface="Akzidenz-Grotesk Std Light" panose="02000506040000020003" pitchFamily="2" charset="0"/>
                </a:rPr>
                <a:t>proposées par la DCC</a:t>
              </a:r>
            </a:p>
          </p:txBody>
        </p:sp>
      </p:grpSp>
      <p:grpSp>
        <p:nvGrpSpPr>
          <p:cNvPr id="19" name="Groupe 18">
            <a:extLst>
              <a:ext uri="{FF2B5EF4-FFF2-40B4-BE49-F238E27FC236}">
                <a16:creationId xmlns:a16="http://schemas.microsoft.com/office/drawing/2014/main" id="{C0850C80-DF29-BA84-BA4A-218A1F54C68B}"/>
              </a:ext>
            </a:extLst>
          </p:cNvPr>
          <p:cNvGrpSpPr/>
          <p:nvPr/>
        </p:nvGrpSpPr>
        <p:grpSpPr>
          <a:xfrm>
            <a:off x="589620" y="3839737"/>
            <a:ext cx="8473100" cy="954107"/>
            <a:chOff x="589620" y="4203920"/>
            <a:chExt cx="8473100" cy="954107"/>
          </a:xfrm>
        </p:grpSpPr>
        <p:pic>
          <p:nvPicPr>
            <p:cNvPr id="20" name="Image 19">
              <a:extLst>
                <a:ext uri="{FF2B5EF4-FFF2-40B4-BE49-F238E27FC236}">
                  <a16:creationId xmlns:a16="http://schemas.microsoft.com/office/drawing/2014/main" id="{157C3259-6842-7A40-C626-1BD76C72A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4320973"/>
              <a:ext cx="720000" cy="720000"/>
            </a:xfrm>
            <a:prstGeom prst="rect">
              <a:avLst/>
            </a:prstGeom>
          </p:spPr>
        </p:pic>
        <p:sp>
          <p:nvSpPr>
            <p:cNvPr id="21" name="ZoneTexte 20">
              <a:extLst>
                <a:ext uri="{FF2B5EF4-FFF2-40B4-BE49-F238E27FC236}">
                  <a16:creationId xmlns:a16="http://schemas.microsoft.com/office/drawing/2014/main" id="{1DF402FC-B013-735B-1445-E21A4A6CD737}"/>
                </a:ext>
              </a:extLst>
            </p:cNvPr>
            <p:cNvSpPr txBox="1"/>
            <p:nvPr/>
          </p:nvSpPr>
          <p:spPr>
            <a:xfrm>
              <a:off x="1357520" y="4203920"/>
              <a:ext cx="7705200" cy="954107"/>
            </a:xfrm>
            <a:prstGeom prst="rect">
              <a:avLst/>
            </a:prstGeom>
            <a:noFill/>
          </p:spPr>
          <p:txBody>
            <a:bodyPr wrap="square" rtlCol="0">
              <a:spAutoFit/>
            </a:bodyPr>
            <a:lstStyle/>
            <a:p>
              <a:r>
                <a:rPr lang="fr-FR" sz="2800" dirty="0">
                  <a:solidFill>
                    <a:srgbClr val="007BB6"/>
                  </a:solidFill>
                  <a:latin typeface="Akzidenz-Grotesk Std Light" panose="02000506040000020003" pitchFamily="2" charset="0"/>
                </a:rPr>
                <a:t>Nommer les étapes de la méthode DESC, méthode de prévention et de gestion de conflit</a:t>
              </a:r>
            </a:p>
          </p:txBody>
        </p:sp>
      </p:grpSp>
      <p:grpSp>
        <p:nvGrpSpPr>
          <p:cNvPr id="22" name="Groupe 21">
            <a:extLst>
              <a:ext uri="{FF2B5EF4-FFF2-40B4-BE49-F238E27FC236}">
                <a16:creationId xmlns:a16="http://schemas.microsoft.com/office/drawing/2014/main" id="{3204C807-FCAF-DDC4-53EF-31A83C63584C}"/>
              </a:ext>
            </a:extLst>
          </p:cNvPr>
          <p:cNvGrpSpPr/>
          <p:nvPr/>
        </p:nvGrpSpPr>
        <p:grpSpPr>
          <a:xfrm>
            <a:off x="589620" y="4829009"/>
            <a:ext cx="8473100" cy="954107"/>
            <a:chOff x="589620" y="4203920"/>
            <a:chExt cx="8473100" cy="954107"/>
          </a:xfrm>
        </p:grpSpPr>
        <p:pic>
          <p:nvPicPr>
            <p:cNvPr id="23" name="Image 22">
              <a:extLst>
                <a:ext uri="{FF2B5EF4-FFF2-40B4-BE49-F238E27FC236}">
                  <a16:creationId xmlns:a16="http://schemas.microsoft.com/office/drawing/2014/main" id="{7A4B1638-4D79-3869-E86B-DD95D45F9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0" y="4320973"/>
              <a:ext cx="720000" cy="720000"/>
            </a:xfrm>
            <a:prstGeom prst="rect">
              <a:avLst/>
            </a:prstGeom>
          </p:spPr>
        </p:pic>
        <p:sp>
          <p:nvSpPr>
            <p:cNvPr id="24" name="ZoneTexte 23">
              <a:extLst>
                <a:ext uri="{FF2B5EF4-FFF2-40B4-BE49-F238E27FC236}">
                  <a16:creationId xmlns:a16="http://schemas.microsoft.com/office/drawing/2014/main" id="{0DDDD254-2ECF-70E7-25DC-1D645FB4171B}"/>
                </a:ext>
              </a:extLst>
            </p:cNvPr>
            <p:cNvSpPr txBox="1"/>
            <p:nvPr/>
          </p:nvSpPr>
          <p:spPr>
            <a:xfrm>
              <a:off x="1357520" y="4203920"/>
              <a:ext cx="7705200" cy="954107"/>
            </a:xfrm>
            <a:prstGeom prst="rect">
              <a:avLst/>
            </a:prstGeom>
            <a:noFill/>
          </p:spPr>
          <p:txBody>
            <a:bodyPr wrap="square" rtlCol="0">
              <a:spAutoFit/>
            </a:bodyPr>
            <a:lstStyle/>
            <a:p>
              <a:r>
                <a:rPr lang="fr-FR" sz="2800" dirty="0">
                  <a:solidFill>
                    <a:srgbClr val="007BB6"/>
                  </a:solidFill>
                  <a:latin typeface="Akzidenz-Grotesk Std Light" panose="02000506040000020003" pitchFamily="2" charset="0"/>
                </a:rPr>
                <a:t>Formuler comment la communication intervient comme outil de prévention d’un conflit</a:t>
              </a:r>
            </a:p>
          </p:txBody>
        </p:sp>
      </p:grpSp>
    </p:spTree>
    <p:extLst>
      <p:ext uri="{BB962C8B-B14F-4D97-AF65-F5344CB8AC3E}">
        <p14:creationId xmlns:p14="http://schemas.microsoft.com/office/powerpoint/2010/main" val="230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 d’un conflit</a:t>
            </a:r>
          </a:p>
        </p:txBody>
      </p:sp>
      <p:sp>
        <p:nvSpPr>
          <p:cNvPr id="3" name="Sous-titre 2"/>
          <p:cNvSpPr>
            <a:spLocks noGrp="1"/>
          </p:cNvSpPr>
          <p:nvPr>
            <p:ph idx="1"/>
          </p:nvPr>
        </p:nvSpPr>
        <p:spPr>
          <a:xfrm>
            <a:off x="0" y="1276262"/>
            <a:ext cx="9144000" cy="4681478"/>
          </a:xfrm>
        </p:spPr>
        <p:txBody>
          <a:bodyPr/>
          <a:lstStyle/>
          <a:p>
            <a:pPr marL="0" indent="0" algn="ctr">
              <a:buNone/>
            </a:pPr>
            <a:r>
              <a:rPr lang="fr-FR" sz="5900" dirty="0">
                <a:latin typeface="+mj-lt"/>
              </a:rPr>
              <a:t>Le conflit est une différence entre deux ou davantage de personnes se caractérisant par des tensions, des émotions, des désaccords et des polarisations.</a:t>
            </a:r>
          </a:p>
        </p:txBody>
      </p:sp>
      <p:sp>
        <p:nvSpPr>
          <p:cNvPr id="4" name="Rectangle 3"/>
          <p:cNvSpPr/>
          <p:nvPr/>
        </p:nvSpPr>
        <p:spPr>
          <a:xfrm>
            <a:off x="5062194" y="6072151"/>
            <a:ext cx="3527088" cy="738664"/>
          </a:xfrm>
          <a:prstGeom prst="rect">
            <a:avLst/>
          </a:prstGeom>
        </p:spPr>
        <p:txBody>
          <a:bodyPr wrap="square">
            <a:spAutoFit/>
          </a:bodyPr>
          <a:lstStyle/>
          <a:p>
            <a:pPr algn="r"/>
            <a:r>
              <a:rPr lang="fr-FR" sz="2400" dirty="0">
                <a:latin typeface="Akzidenz-Grotesk Std Light" panose="02000506040000020003" pitchFamily="2" charset="0"/>
              </a:rPr>
              <a:t>George A. KOHLRIESER</a:t>
            </a:r>
          </a:p>
          <a:p>
            <a:pPr algn="r"/>
            <a:r>
              <a:rPr lang="fr-FR" i="1" dirty="0">
                <a:latin typeface="Akzidenz-Grotesk Std Light" panose="02000506040000020003" pitchFamily="2" charset="0"/>
              </a:rPr>
              <a:t>Psychologue américain, 1994.</a:t>
            </a:r>
            <a:endParaRPr lang="fr-FR" dirty="0">
              <a:latin typeface="Akzidenz-Grotesk Std Light" panose="02000506040000020003" pitchFamily="2" charset="0"/>
            </a:endParaRPr>
          </a:p>
        </p:txBody>
      </p:sp>
    </p:spTree>
    <p:extLst>
      <p:ext uri="{BB962C8B-B14F-4D97-AF65-F5344CB8AC3E}">
        <p14:creationId xmlns:p14="http://schemas.microsoft.com/office/powerpoint/2010/main" val="772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scène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357" y="1276865"/>
            <a:ext cx="3033039" cy="3033039"/>
          </a:xfrm>
          <a:prstGeom prst="rect">
            <a:avLst/>
          </a:prstGeom>
        </p:spPr>
      </p:pic>
      <p:sp>
        <p:nvSpPr>
          <p:cNvPr id="3" name="Rectangle 2"/>
          <p:cNvSpPr/>
          <p:nvPr/>
        </p:nvSpPr>
        <p:spPr>
          <a:xfrm>
            <a:off x="0" y="4164904"/>
            <a:ext cx="9144000" cy="2697854"/>
          </a:xfrm>
          <a:prstGeom prst="rect">
            <a:avLst/>
          </a:prstGeom>
        </p:spPr>
        <p:txBody>
          <a:bodyPr wrap="square">
            <a:spAutoFit/>
          </a:bodyPr>
          <a:lstStyle/>
          <a:p>
            <a:pPr algn="just">
              <a:lnSpc>
                <a:spcPct val="107000"/>
              </a:lnSpc>
              <a:spcAft>
                <a:spcPts val="800"/>
              </a:spcAft>
            </a:pPr>
            <a:r>
              <a:rPr lang="fr-FR" sz="2000" dirty="0">
                <a:solidFill>
                  <a:schemeClr val="accent4"/>
                </a:solidFill>
                <a:latin typeface="+mj-lt"/>
                <a:ea typeface="Akzidenz-Grotesk Std Light" panose="02000506040000020003" pitchFamily="2" charset="0"/>
                <a:cs typeface="Times New Roman" panose="02020603050405020304" pitchFamily="18" charset="0"/>
              </a:rPr>
              <a:t>Départ</a:t>
            </a:r>
            <a:r>
              <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rPr>
              <a:t> : Un volontaire, présent depuis un mois sur son poste, va voir à l’improviste son responsable au sein de la structure d’accueil partenaire, après trois rendez-vous annulés au dernier moment par le responsable. Il souhaite lui faire part du fait qu’il ne se sent pas écouté et entendu dans les propositions d’amélioration qu’il peut faire.</a:t>
            </a:r>
          </a:p>
          <a:p>
            <a:pPr algn="just">
              <a:lnSpc>
                <a:spcPct val="107000"/>
              </a:lnSpc>
              <a:spcAft>
                <a:spcPts val="800"/>
              </a:spcAft>
            </a:pPr>
            <a:r>
              <a:rPr lang="fr-FR" sz="2000" dirty="0">
                <a:solidFill>
                  <a:schemeClr val="accent4"/>
                </a:solidFill>
                <a:latin typeface="+mj-lt"/>
                <a:ea typeface="Akzidenz-Grotesk Std Light" panose="02000506040000020003" pitchFamily="2" charset="0"/>
                <a:cs typeface="Times New Roman" panose="02020603050405020304" pitchFamily="18" charset="0"/>
              </a:rPr>
              <a:t>Contexte</a:t>
            </a:r>
            <a:r>
              <a:rPr lang="fr-FR" sz="1600" dirty="0">
                <a:solidFill>
                  <a:schemeClr val="accent4"/>
                </a:solidFill>
                <a:latin typeface="Akzidenz-Grotesk Std Light" panose="02000506040000020003" pitchFamily="2" charset="0"/>
                <a:ea typeface="Akzidenz-Grotesk Std Light" panose="02000506040000020003" pitchFamily="2" charset="0"/>
                <a:cs typeface="Times New Roman" panose="02020603050405020304" pitchFamily="18" charset="0"/>
              </a:rPr>
              <a:t> : Le partenaire accueille des volontaires DCC depuis 5 ans maintenant, c’est donc au moins le 5ème volontaire en poste. Le volontaire a déjà sollicité trois rendez-vous avec son responsable, chaque fois annulé au dernier moment : « C’est pas très grave, on verra ça plus tard ! ». Dans le cadre de sa mission, le volontaire a toute la place pour faire des recommandations et suggestions d’amélioration sur les processus liés aux projets portés par la structure.</a:t>
            </a:r>
          </a:p>
        </p:txBody>
      </p:sp>
    </p:spTree>
    <p:extLst>
      <p:ext uri="{BB962C8B-B14F-4D97-AF65-F5344CB8AC3E}">
        <p14:creationId xmlns:p14="http://schemas.microsoft.com/office/powerpoint/2010/main" val="187125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processus du conflit</a:t>
            </a:r>
          </a:p>
        </p:txBody>
      </p:sp>
      <p:sp>
        <p:nvSpPr>
          <p:cNvPr id="4" name="Espace réservé du contenu 3"/>
          <p:cNvSpPr>
            <a:spLocks noGrp="1"/>
          </p:cNvSpPr>
          <p:nvPr>
            <p:ph idx="1"/>
          </p:nvPr>
        </p:nvSpPr>
        <p:spPr>
          <a:xfrm>
            <a:off x="457676" y="1515934"/>
            <a:ext cx="8228649" cy="1811726"/>
          </a:xfrm>
        </p:spPr>
        <p:txBody>
          <a:bodyPr/>
          <a:lstStyle/>
          <a:p>
            <a:pPr marL="0" indent="0" algn="ctr">
              <a:buNone/>
            </a:pPr>
            <a:r>
              <a:rPr lang="fr-FR" sz="3600" dirty="0">
                <a:solidFill>
                  <a:srgbClr val="007BB6"/>
                </a:solidFill>
                <a:latin typeface="Akzidenz-Grotesk Std Light" panose="02000506040000020003" pitchFamily="2" charset="0"/>
              </a:rPr>
              <a:t>En groupe de 3 ou 4, reconstituer le processus du conflit avec les éléments qui vous sont donnés.</a:t>
            </a:r>
          </a:p>
        </p:txBody>
      </p:sp>
      <p:grpSp>
        <p:nvGrpSpPr>
          <p:cNvPr id="20" name="Groupe 19"/>
          <p:cNvGrpSpPr/>
          <p:nvPr/>
        </p:nvGrpSpPr>
        <p:grpSpPr>
          <a:xfrm>
            <a:off x="225294" y="3891784"/>
            <a:ext cx="1606795" cy="1775210"/>
            <a:chOff x="0" y="3715838"/>
            <a:chExt cx="1606795" cy="1775210"/>
          </a:xfrm>
        </p:grpSpPr>
        <p:sp>
          <p:nvSpPr>
            <p:cNvPr id="6" name="Rectangle 5"/>
            <p:cNvSpPr/>
            <p:nvPr/>
          </p:nvSpPr>
          <p:spPr>
            <a:xfrm>
              <a:off x="187094" y="3715838"/>
              <a:ext cx="1232607" cy="123260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solidFill>
              </a:endParaRPr>
            </a:p>
          </p:txBody>
        </p:sp>
        <p:sp>
          <p:nvSpPr>
            <p:cNvPr id="14" name="Espace réservé du contenu 3"/>
            <p:cNvSpPr txBox="1">
              <a:spLocks/>
            </p:cNvSpPr>
            <p:nvPr/>
          </p:nvSpPr>
          <p:spPr>
            <a:xfrm>
              <a:off x="0" y="4974801"/>
              <a:ext cx="1606795" cy="516247"/>
            </a:xfrm>
            <a:prstGeom prst="rect">
              <a:avLst/>
            </a:prstGeom>
          </p:spPr>
          <p:txBody>
            <a:bodyP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lgn="ctr">
                <a:buFontTx/>
                <a:buNone/>
              </a:pPr>
              <a:r>
                <a:rPr lang="fr-FR" kern="0" dirty="0">
                  <a:solidFill>
                    <a:srgbClr val="007BB6"/>
                  </a:solidFill>
                  <a:latin typeface="Akzidenz-Grotesk Std Light" panose="02000506040000020003" pitchFamily="2" charset="0"/>
                </a:rPr>
                <a:t>Un début</a:t>
              </a:r>
            </a:p>
          </p:txBody>
        </p:sp>
      </p:grpSp>
      <p:grpSp>
        <p:nvGrpSpPr>
          <p:cNvPr id="19" name="Groupe 18"/>
          <p:cNvGrpSpPr/>
          <p:nvPr/>
        </p:nvGrpSpPr>
        <p:grpSpPr>
          <a:xfrm>
            <a:off x="2208517" y="3691615"/>
            <a:ext cx="1835375" cy="2175548"/>
            <a:chOff x="1925920" y="3961301"/>
            <a:chExt cx="1835375" cy="2175548"/>
          </a:xfrm>
        </p:grpSpPr>
        <p:sp>
          <p:nvSpPr>
            <p:cNvPr id="9" name="Ellipse 8"/>
            <p:cNvSpPr/>
            <p:nvPr/>
          </p:nvSpPr>
          <p:spPr>
            <a:xfrm>
              <a:off x="2141607" y="3961301"/>
              <a:ext cx="1404000" cy="7416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4"/>
                </a:solidFill>
                <a:latin typeface="Akzidenz-Grotesk Std Light" panose="02000506040000020003" pitchFamily="2" charset="0"/>
              </a:endParaRPr>
            </a:p>
          </p:txBody>
        </p:sp>
        <p:sp>
          <p:nvSpPr>
            <p:cNvPr id="15" name="Espace réservé du contenu 3"/>
            <p:cNvSpPr txBox="1">
              <a:spLocks/>
            </p:cNvSpPr>
            <p:nvPr/>
          </p:nvSpPr>
          <p:spPr>
            <a:xfrm>
              <a:off x="1925920" y="4712774"/>
              <a:ext cx="1835375" cy="1424075"/>
            </a:xfrm>
            <a:prstGeom prst="rect">
              <a:avLst/>
            </a:prstGeom>
          </p:spPr>
          <p:txBody>
            <a:bodyP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lgn="ctr">
                <a:buFontTx/>
                <a:buNone/>
              </a:pPr>
              <a:r>
                <a:rPr lang="fr-FR" kern="0" dirty="0">
                  <a:solidFill>
                    <a:srgbClr val="007BB6"/>
                  </a:solidFill>
                  <a:latin typeface="Akzidenz-Grotesk Std Light" panose="02000506040000020003" pitchFamily="2" charset="0"/>
                </a:rPr>
                <a:t>Des éléments aggravants</a:t>
              </a:r>
            </a:p>
          </p:txBody>
        </p:sp>
      </p:grpSp>
      <p:grpSp>
        <p:nvGrpSpPr>
          <p:cNvPr id="18" name="Groupe 17"/>
          <p:cNvGrpSpPr/>
          <p:nvPr/>
        </p:nvGrpSpPr>
        <p:grpSpPr>
          <a:xfrm>
            <a:off x="4420320" y="3327660"/>
            <a:ext cx="2209858" cy="2903459"/>
            <a:chOff x="4275783" y="3327660"/>
            <a:chExt cx="2209858" cy="2903459"/>
          </a:xfrm>
        </p:grpSpPr>
        <p:sp>
          <p:nvSpPr>
            <p:cNvPr id="8" name="Explosion 1 7"/>
            <p:cNvSpPr/>
            <p:nvPr/>
          </p:nvSpPr>
          <p:spPr>
            <a:xfrm>
              <a:off x="4275783" y="3327660"/>
              <a:ext cx="2209858" cy="200896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bg1"/>
                  </a:solidFill>
                  <a:latin typeface="Akzidenz-Grotesk Std Light" panose="02000506040000020003" pitchFamily="2" charset="0"/>
                </a:rPr>
                <a:t>Crise</a:t>
              </a:r>
            </a:p>
          </p:txBody>
        </p:sp>
        <p:sp>
          <p:nvSpPr>
            <p:cNvPr id="16" name="Espace réservé du contenu 3"/>
            <p:cNvSpPr txBox="1">
              <a:spLocks/>
            </p:cNvSpPr>
            <p:nvPr/>
          </p:nvSpPr>
          <p:spPr>
            <a:xfrm>
              <a:off x="4507886" y="5336058"/>
              <a:ext cx="1745652" cy="895061"/>
            </a:xfrm>
            <a:prstGeom prst="rect">
              <a:avLst/>
            </a:prstGeom>
          </p:spPr>
          <p:txBody>
            <a:bodyP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lgn="ctr">
                <a:buFontTx/>
                <a:buNone/>
              </a:pPr>
              <a:r>
                <a:rPr lang="fr-FR" kern="0" dirty="0">
                  <a:solidFill>
                    <a:srgbClr val="007BB6"/>
                  </a:solidFill>
                  <a:latin typeface="Akzidenz-Grotesk Std Light" panose="02000506040000020003" pitchFamily="2" charset="0"/>
                </a:rPr>
                <a:t>Un point culminant</a:t>
              </a:r>
            </a:p>
          </p:txBody>
        </p:sp>
      </p:grpSp>
      <p:grpSp>
        <p:nvGrpSpPr>
          <p:cNvPr id="3" name="Groupe 2"/>
          <p:cNvGrpSpPr/>
          <p:nvPr/>
        </p:nvGrpSpPr>
        <p:grpSpPr>
          <a:xfrm>
            <a:off x="7006606" y="4203217"/>
            <a:ext cx="1912100" cy="1152344"/>
            <a:chOff x="6950995" y="4017260"/>
            <a:chExt cx="1912100" cy="1152344"/>
          </a:xfrm>
        </p:grpSpPr>
        <p:sp>
          <p:nvSpPr>
            <p:cNvPr id="10" name="Rectangle à coins arrondis 9"/>
            <p:cNvSpPr/>
            <p:nvPr/>
          </p:nvSpPr>
          <p:spPr>
            <a:xfrm>
              <a:off x="6950995" y="4017260"/>
              <a:ext cx="1912100" cy="6297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kzidenz-Grotesk Std Light" panose="02000506040000020003" pitchFamily="2" charset="0"/>
              </a:endParaRPr>
            </a:p>
          </p:txBody>
        </p:sp>
        <p:sp>
          <p:nvSpPr>
            <p:cNvPr id="17" name="Espace réservé du contenu 3"/>
            <p:cNvSpPr txBox="1">
              <a:spLocks/>
            </p:cNvSpPr>
            <p:nvPr/>
          </p:nvSpPr>
          <p:spPr>
            <a:xfrm>
              <a:off x="7031801" y="4653357"/>
              <a:ext cx="1750489" cy="516247"/>
            </a:xfrm>
            <a:prstGeom prst="rect">
              <a:avLst/>
            </a:prstGeom>
          </p:spPr>
          <p:txBody>
            <a:bodyP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lgn="ctr">
                <a:buFontTx/>
                <a:buNone/>
              </a:pPr>
              <a:r>
                <a:rPr lang="fr-FR" kern="0" dirty="0">
                  <a:solidFill>
                    <a:srgbClr val="007BB6"/>
                  </a:solidFill>
                  <a:latin typeface="Akzidenz-Grotesk Std Light" panose="02000506040000020003" pitchFamily="2" charset="0"/>
                </a:rPr>
                <a:t>Une issue</a:t>
              </a:r>
            </a:p>
          </p:txBody>
        </p:sp>
      </p:grpSp>
    </p:spTree>
    <p:extLst>
      <p:ext uri="{BB962C8B-B14F-4D97-AF65-F5344CB8AC3E}">
        <p14:creationId xmlns:p14="http://schemas.microsoft.com/office/powerpoint/2010/main" val="128682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processus du conflit</a:t>
            </a:r>
          </a:p>
        </p:txBody>
      </p:sp>
      <p:sp>
        <p:nvSpPr>
          <p:cNvPr id="7" name="Trapèze 6"/>
          <p:cNvSpPr/>
          <p:nvPr/>
        </p:nvSpPr>
        <p:spPr>
          <a:xfrm rot="16200000">
            <a:off x="3104332" y="812141"/>
            <a:ext cx="2448000" cy="5954890"/>
          </a:xfrm>
          <a:prstGeom prst="trapezoid">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p:cNvSpPr/>
          <p:nvPr/>
        </p:nvSpPr>
        <p:spPr>
          <a:xfrm rot="5400000">
            <a:off x="6925474" y="2945891"/>
            <a:ext cx="2447999" cy="1687394"/>
          </a:xfrm>
          <a:prstGeom prst="triangl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90679" y="3165755"/>
            <a:ext cx="1288487" cy="1232607"/>
            <a:chOff x="286465" y="2905760"/>
            <a:chExt cx="1288487" cy="1232607"/>
          </a:xfrm>
        </p:grpSpPr>
        <p:sp>
          <p:nvSpPr>
            <p:cNvPr id="6" name="Rectangle 5"/>
            <p:cNvSpPr/>
            <p:nvPr/>
          </p:nvSpPr>
          <p:spPr>
            <a:xfrm>
              <a:off x="314405" y="2905760"/>
              <a:ext cx="1232607" cy="123260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solidFill>
              </a:endParaRPr>
            </a:p>
          </p:txBody>
        </p:sp>
        <p:sp>
          <p:nvSpPr>
            <p:cNvPr id="9" name="ZoneTexte 8"/>
            <p:cNvSpPr txBox="1"/>
            <p:nvPr/>
          </p:nvSpPr>
          <p:spPr>
            <a:xfrm>
              <a:off x="286465" y="3060398"/>
              <a:ext cx="1288487" cy="923330"/>
            </a:xfrm>
            <a:prstGeom prst="rect">
              <a:avLst/>
            </a:prstGeom>
            <a:noFill/>
          </p:spPr>
          <p:txBody>
            <a:bodyPr wrap="square" rtlCol="0">
              <a:spAutoFit/>
            </a:bodyPr>
            <a:lstStyle/>
            <a:p>
              <a:pPr algn="ctr"/>
              <a:r>
                <a:rPr lang="fr-FR" dirty="0">
                  <a:solidFill>
                    <a:schemeClr val="accent4"/>
                  </a:solidFill>
                  <a:latin typeface="Akzidenz-Grotesk Std Light" panose="02000506040000020003" pitchFamily="2" charset="0"/>
                </a:rPr>
                <a:t>Besoins non satisfaits</a:t>
              </a:r>
            </a:p>
          </p:txBody>
        </p:sp>
      </p:grpSp>
      <p:sp>
        <p:nvSpPr>
          <p:cNvPr id="10" name="Explosion 1 9"/>
          <p:cNvSpPr/>
          <p:nvPr/>
        </p:nvSpPr>
        <p:spPr>
          <a:xfrm>
            <a:off x="6038850" y="2813454"/>
            <a:ext cx="2209858" cy="200896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bg1"/>
                </a:solidFill>
                <a:latin typeface="Akzidenz-Grotesk Std Light" panose="02000506040000020003" pitchFamily="2" charset="0"/>
              </a:rPr>
              <a:t>Crise</a:t>
            </a:r>
          </a:p>
        </p:txBody>
      </p:sp>
      <p:sp>
        <p:nvSpPr>
          <p:cNvPr id="11" name="Ellipse 10"/>
          <p:cNvSpPr/>
          <p:nvPr/>
        </p:nvSpPr>
        <p:spPr>
          <a:xfrm rot="21141952">
            <a:off x="1467694" y="3015802"/>
            <a:ext cx="1404000" cy="7416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4"/>
                </a:solidFill>
                <a:latin typeface="Akzidenz-Grotesk Std Light" panose="02000506040000020003" pitchFamily="2" charset="0"/>
              </a:rPr>
              <a:t>Craintes</a:t>
            </a:r>
          </a:p>
        </p:txBody>
      </p:sp>
      <p:sp>
        <p:nvSpPr>
          <p:cNvPr id="12" name="Ellipse 11"/>
          <p:cNvSpPr/>
          <p:nvPr/>
        </p:nvSpPr>
        <p:spPr>
          <a:xfrm rot="21289654">
            <a:off x="1536940" y="4063171"/>
            <a:ext cx="2016000" cy="7416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4"/>
                </a:solidFill>
                <a:latin typeface="Akzidenz-Grotesk Std Light" panose="02000506040000020003" pitchFamily="2" charset="0"/>
              </a:rPr>
              <a:t>Malentendus</a:t>
            </a:r>
          </a:p>
        </p:txBody>
      </p:sp>
      <p:sp>
        <p:nvSpPr>
          <p:cNvPr id="13" name="Ellipse 12"/>
          <p:cNvSpPr/>
          <p:nvPr/>
        </p:nvSpPr>
        <p:spPr>
          <a:xfrm rot="629824">
            <a:off x="2864904" y="2571743"/>
            <a:ext cx="1512000" cy="7416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4"/>
                </a:solidFill>
                <a:latin typeface="Akzidenz-Grotesk Std Light" panose="02000506040000020003" pitchFamily="2" charset="0"/>
              </a:rPr>
              <a:t>Méfiance</a:t>
            </a:r>
          </a:p>
        </p:txBody>
      </p:sp>
      <p:sp>
        <p:nvSpPr>
          <p:cNvPr id="14" name="Ellipse 13"/>
          <p:cNvSpPr/>
          <p:nvPr/>
        </p:nvSpPr>
        <p:spPr>
          <a:xfrm rot="20923927">
            <a:off x="3609318" y="3199478"/>
            <a:ext cx="2357095" cy="7416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4"/>
                </a:solidFill>
                <a:latin typeface="Akzidenz-Grotesk Std Light" panose="02000506040000020003" pitchFamily="2" charset="0"/>
              </a:rPr>
              <a:t>Manque de communication</a:t>
            </a:r>
          </a:p>
        </p:txBody>
      </p:sp>
      <p:sp>
        <p:nvSpPr>
          <p:cNvPr id="17" name="Ellipse 16"/>
          <p:cNvSpPr/>
          <p:nvPr/>
        </p:nvSpPr>
        <p:spPr>
          <a:xfrm rot="1800000">
            <a:off x="3638109" y="4410989"/>
            <a:ext cx="1973437" cy="7521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4"/>
                </a:solidFill>
                <a:latin typeface="Akzidenz-Grotesk Std Light" panose="02000506040000020003" pitchFamily="2" charset="0"/>
              </a:rPr>
              <a:t>Interculturel</a:t>
            </a:r>
          </a:p>
        </p:txBody>
      </p:sp>
      <p:sp>
        <p:nvSpPr>
          <p:cNvPr id="15" name="Rectangle à coins arrondis 14"/>
          <p:cNvSpPr/>
          <p:nvPr/>
        </p:nvSpPr>
        <p:spPr>
          <a:xfrm rot="16200000">
            <a:off x="7808834" y="3549479"/>
            <a:ext cx="1912100" cy="6297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Akzidenz-Grotesk Std Light" panose="02000506040000020003" pitchFamily="2" charset="0"/>
              </a:rPr>
              <a:t>Résolution</a:t>
            </a:r>
          </a:p>
        </p:txBody>
      </p:sp>
    </p:spTree>
    <p:extLst>
      <p:ext uri="{BB962C8B-B14F-4D97-AF65-F5344CB8AC3E}">
        <p14:creationId xmlns:p14="http://schemas.microsoft.com/office/powerpoint/2010/main" val="2685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7"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676" y="294747"/>
            <a:ext cx="8228649" cy="803357"/>
          </a:xfrm>
          <a:prstGeom prst="rect">
            <a:avLst/>
          </a:prstGeom>
        </p:spPr>
        <p:txBody>
          <a:bodyPr/>
          <a:lstStyle>
            <a:lvl1pPr defTabSz="851533" eaLnBrk="0" fontAlgn="base" hangingPunct="0">
              <a:spcBef>
                <a:spcPct val="0"/>
              </a:spcBef>
              <a:spcAft>
                <a:spcPct val="0"/>
              </a:spcAft>
              <a:defRPr sz="4106">
                <a:solidFill>
                  <a:schemeClr val="bg1"/>
                </a:solidFill>
                <a:latin typeface="+mj-lt"/>
                <a:ea typeface="+mj-ea"/>
                <a:cs typeface="+mj-cs"/>
              </a:defRPr>
            </a:lvl1pPr>
            <a:lvl2pPr algn="ctr" defTabSz="851533" eaLnBrk="0" fontAlgn="base" hangingPunct="0">
              <a:spcBef>
                <a:spcPct val="0"/>
              </a:spcBef>
              <a:spcAft>
                <a:spcPct val="0"/>
              </a:spcAft>
              <a:defRPr sz="4106">
                <a:solidFill>
                  <a:schemeClr val="tx2"/>
                </a:solidFill>
                <a:latin typeface="Arial" charset="0"/>
              </a:defRPr>
            </a:lvl2pPr>
            <a:lvl3pPr algn="ctr" defTabSz="851533" eaLnBrk="0" fontAlgn="base" hangingPunct="0">
              <a:spcBef>
                <a:spcPct val="0"/>
              </a:spcBef>
              <a:spcAft>
                <a:spcPct val="0"/>
              </a:spcAft>
              <a:defRPr sz="4106">
                <a:solidFill>
                  <a:schemeClr val="tx2"/>
                </a:solidFill>
                <a:latin typeface="Arial" charset="0"/>
              </a:defRPr>
            </a:lvl3pPr>
            <a:lvl4pPr algn="ctr" defTabSz="851533" eaLnBrk="0" fontAlgn="base" hangingPunct="0">
              <a:spcBef>
                <a:spcPct val="0"/>
              </a:spcBef>
              <a:spcAft>
                <a:spcPct val="0"/>
              </a:spcAft>
              <a:defRPr sz="4106">
                <a:solidFill>
                  <a:schemeClr val="tx2"/>
                </a:solidFill>
                <a:latin typeface="Arial" charset="0"/>
              </a:defRPr>
            </a:lvl4pPr>
            <a:lvl5pPr algn="ctr" defTabSz="851533" eaLnBrk="0" fontAlgn="base" hangingPunct="0">
              <a:spcBef>
                <a:spcPct val="0"/>
              </a:spcBef>
              <a:spcAft>
                <a:spcPct val="0"/>
              </a:spcAft>
              <a:defRPr sz="4106">
                <a:solidFill>
                  <a:schemeClr val="tx2"/>
                </a:solidFill>
                <a:latin typeface="Arial" charset="0"/>
              </a:defRPr>
            </a:lvl5pPr>
            <a:lvl6pPr marL="391135" algn="ctr" defTabSz="851533" fontAlgn="base">
              <a:spcBef>
                <a:spcPct val="0"/>
              </a:spcBef>
              <a:spcAft>
                <a:spcPct val="0"/>
              </a:spcAft>
              <a:defRPr sz="4106">
                <a:solidFill>
                  <a:schemeClr val="tx2"/>
                </a:solidFill>
                <a:latin typeface="Arial" charset="0"/>
              </a:defRPr>
            </a:lvl6pPr>
            <a:lvl7pPr marL="782269" algn="ctr" defTabSz="851533" fontAlgn="base">
              <a:spcBef>
                <a:spcPct val="0"/>
              </a:spcBef>
              <a:spcAft>
                <a:spcPct val="0"/>
              </a:spcAft>
              <a:defRPr sz="4106">
                <a:solidFill>
                  <a:schemeClr val="tx2"/>
                </a:solidFill>
                <a:latin typeface="Arial" charset="0"/>
              </a:defRPr>
            </a:lvl7pPr>
            <a:lvl8pPr marL="1173404" algn="ctr" defTabSz="851533" fontAlgn="base">
              <a:spcBef>
                <a:spcPct val="0"/>
              </a:spcBef>
              <a:spcAft>
                <a:spcPct val="0"/>
              </a:spcAft>
              <a:defRPr sz="4106">
                <a:solidFill>
                  <a:schemeClr val="tx2"/>
                </a:solidFill>
                <a:latin typeface="Arial" charset="0"/>
              </a:defRPr>
            </a:lvl8pPr>
            <a:lvl9pPr marL="1564538" algn="ctr" defTabSz="851533" fontAlgn="base">
              <a:spcBef>
                <a:spcPct val="0"/>
              </a:spcBef>
              <a:spcAft>
                <a:spcPct val="0"/>
              </a:spcAft>
              <a:defRPr sz="4106">
                <a:solidFill>
                  <a:schemeClr val="tx2"/>
                </a:solidFill>
                <a:latin typeface="Arial" charset="0"/>
              </a:defRPr>
            </a:lvl9pPr>
          </a:lstStyle>
          <a:p>
            <a:r>
              <a:rPr lang="fr-FR" dirty="0"/>
              <a:t>Les impacts du conflit</a:t>
            </a:r>
          </a:p>
        </p:txBody>
      </p:sp>
      <p:grpSp>
        <p:nvGrpSpPr>
          <p:cNvPr id="81" name="Groupe 80"/>
          <p:cNvGrpSpPr/>
          <p:nvPr/>
        </p:nvGrpSpPr>
        <p:grpSpPr>
          <a:xfrm>
            <a:off x="4001032" y="1537600"/>
            <a:ext cx="1141936" cy="5105181"/>
            <a:chOff x="4001028" y="1537600"/>
            <a:chExt cx="1141936" cy="5105181"/>
          </a:xfrm>
        </p:grpSpPr>
        <p:grpSp>
          <p:nvGrpSpPr>
            <p:cNvPr id="52" name="Groupe 51"/>
            <p:cNvGrpSpPr/>
            <p:nvPr/>
          </p:nvGrpSpPr>
          <p:grpSpPr>
            <a:xfrm>
              <a:off x="4001028" y="1537600"/>
              <a:ext cx="566395" cy="5105181"/>
              <a:chOff x="4001028" y="1386525"/>
              <a:chExt cx="566395" cy="5105181"/>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51564" b="30900"/>
              <a:stretch/>
            </p:blipFill>
            <p:spPr>
              <a:xfrm>
                <a:off x="4001028" y="1386525"/>
                <a:ext cx="566395" cy="808035"/>
              </a:xfrm>
              <a:prstGeom prst="rect">
                <a:avLst/>
              </a:prstGeom>
            </p:spPr>
          </p:pic>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51564" t="71147"/>
              <a:stretch/>
            </p:blipFill>
            <p:spPr>
              <a:xfrm>
                <a:off x="4001028" y="6154309"/>
                <a:ext cx="566395" cy="337397"/>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2150828"/>
                <a:ext cx="566395" cy="166978"/>
              </a:xfrm>
              <a:prstGeom prst="rect">
                <a:avLst/>
              </a:prstGeom>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2303227"/>
                <a:ext cx="566395" cy="166978"/>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2440231"/>
                <a:ext cx="566395" cy="166978"/>
              </a:xfrm>
              <a:prstGeom prst="rect">
                <a:avLst/>
              </a:prstGeom>
            </p:spPr>
          </p:pic>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2607209"/>
                <a:ext cx="566395" cy="166978"/>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2765050"/>
                <a:ext cx="566395" cy="166978"/>
              </a:xfrm>
              <a:prstGeom prst="rect">
                <a:avLst/>
              </a:prstGeom>
            </p:spPr>
          </p:pic>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2922891"/>
                <a:ext cx="566395" cy="166978"/>
              </a:xfrm>
              <a:prstGeom prst="rect">
                <a:avLst/>
              </a:prstGeom>
            </p:spPr>
          </p:pic>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3089869"/>
                <a:ext cx="566395" cy="166978"/>
              </a:xfrm>
              <a:prstGeom prst="rect">
                <a:avLst/>
              </a:prstGeom>
            </p:spPr>
          </p:pic>
          <p:pic>
            <p:nvPicPr>
              <p:cNvPr id="17" name="Image 16"/>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3238573"/>
                <a:ext cx="566395" cy="166978"/>
              </a:xfrm>
              <a:prstGeom prst="rect">
                <a:avLst/>
              </a:prstGeom>
            </p:spPr>
          </p:pic>
          <p:pic>
            <p:nvPicPr>
              <p:cNvPr id="18" name="Image 17"/>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3392017"/>
                <a:ext cx="566395" cy="166978"/>
              </a:xfrm>
              <a:prstGeom prst="rect">
                <a:avLst/>
              </a:prstGeom>
            </p:spPr>
          </p:pic>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3544417"/>
                <a:ext cx="566395" cy="166978"/>
              </a:xfrm>
              <a:prstGeom prst="rect">
                <a:avLst/>
              </a:prstGeom>
            </p:spPr>
          </p:pic>
          <p:pic>
            <p:nvPicPr>
              <p:cNvPr id="31" name="Image 30"/>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3702117"/>
                <a:ext cx="566395" cy="166978"/>
              </a:xfrm>
              <a:prstGeom prst="rect">
                <a:avLst/>
              </a:prstGeom>
            </p:spPr>
          </p:pic>
          <p:pic>
            <p:nvPicPr>
              <p:cNvPr id="32" name="Image 31"/>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3854517"/>
                <a:ext cx="566395" cy="166978"/>
              </a:xfrm>
              <a:prstGeom prst="rect">
                <a:avLst/>
              </a:prstGeom>
            </p:spPr>
          </p:pic>
          <p:pic>
            <p:nvPicPr>
              <p:cNvPr id="33" name="Image 32"/>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006917"/>
                <a:ext cx="566395" cy="166978"/>
              </a:xfrm>
              <a:prstGeom prst="rect">
                <a:avLst/>
              </a:prstGeom>
            </p:spPr>
          </p:pic>
          <p:pic>
            <p:nvPicPr>
              <p:cNvPr id="34" name="Image 33"/>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159317"/>
                <a:ext cx="566395" cy="166978"/>
              </a:xfrm>
              <a:prstGeom prst="rect">
                <a:avLst/>
              </a:prstGeom>
            </p:spPr>
          </p:pic>
          <p:pic>
            <p:nvPicPr>
              <p:cNvPr id="35" name="Image 34"/>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311717"/>
                <a:ext cx="566395" cy="166978"/>
              </a:xfrm>
              <a:prstGeom prst="rect">
                <a:avLst/>
              </a:prstGeom>
            </p:spPr>
          </p:pic>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464117"/>
                <a:ext cx="566395" cy="166978"/>
              </a:xfrm>
              <a:prstGeom prst="rect">
                <a:avLst/>
              </a:prstGeom>
            </p:spPr>
          </p:pic>
          <p:pic>
            <p:nvPicPr>
              <p:cNvPr id="37" name="Image 36"/>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616517"/>
                <a:ext cx="566395" cy="166978"/>
              </a:xfrm>
              <a:prstGeom prst="rect">
                <a:avLst/>
              </a:prstGeom>
            </p:spPr>
          </p:pic>
          <p:pic>
            <p:nvPicPr>
              <p:cNvPr id="38" name="Image 37"/>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768917"/>
                <a:ext cx="566395" cy="166978"/>
              </a:xfrm>
              <a:prstGeom prst="rect">
                <a:avLst/>
              </a:prstGeom>
            </p:spPr>
          </p:pic>
          <p:pic>
            <p:nvPicPr>
              <p:cNvPr id="39" name="Image 38"/>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921317"/>
                <a:ext cx="566395" cy="166978"/>
              </a:xfrm>
              <a:prstGeom prst="rect">
                <a:avLst/>
              </a:prstGeom>
            </p:spPr>
          </p:pic>
          <p:pic>
            <p:nvPicPr>
              <p:cNvPr id="40" name="Image 39"/>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073717"/>
                <a:ext cx="566395" cy="166978"/>
              </a:xfrm>
              <a:prstGeom prst="rect">
                <a:avLst/>
              </a:prstGeom>
            </p:spPr>
          </p:pic>
          <p:pic>
            <p:nvPicPr>
              <p:cNvPr id="41" name="Image 40"/>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487977"/>
                <a:ext cx="566395" cy="166978"/>
              </a:xfrm>
              <a:prstGeom prst="rect">
                <a:avLst/>
              </a:prstGeom>
            </p:spPr>
          </p:pic>
          <p:pic>
            <p:nvPicPr>
              <p:cNvPr id="42" name="Image 41"/>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645677"/>
                <a:ext cx="566395" cy="166978"/>
              </a:xfrm>
              <a:prstGeom prst="rect">
                <a:avLst/>
              </a:prstGeom>
            </p:spPr>
          </p:pic>
          <p:pic>
            <p:nvPicPr>
              <p:cNvPr id="43" name="Image 42"/>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798077"/>
                <a:ext cx="566395" cy="166978"/>
              </a:xfrm>
              <a:prstGeom prst="rect">
                <a:avLst/>
              </a:prstGeom>
            </p:spPr>
          </p:pic>
          <p:pic>
            <p:nvPicPr>
              <p:cNvPr id="44" name="Image 43"/>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4950477"/>
                <a:ext cx="566395" cy="166978"/>
              </a:xfrm>
              <a:prstGeom prst="rect">
                <a:avLst/>
              </a:prstGeom>
            </p:spPr>
          </p:pic>
          <p:pic>
            <p:nvPicPr>
              <p:cNvPr id="45" name="Image 44"/>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102877"/>
                <a:ext cx="566395" cy="166978"/>
              </a:xfrm>
              <a:prstGeom prst="rect">
                <a:avLst/>
              </a:prstGeom>
            </p:spPr>
          </p:pic>
          <p:pic>
            <p:nvPicPr>
              <p:cNvPr id="46" name="Image 45"/>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255277"/>
                <a:ext cx="566395" cy="166978"/>
              </a:xfrm>
              <a:prstGeom prst="rect">
                <a:avLst/>
              </a:prstGeom>
            </p:spPr>
          </p:pic>
          <p:pic>
            <p:nvPicPr>
              <p:cNvPr id="47" name="Image 46"/>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407677"/>
                <a:ext cx="566395" cy="166978"/>
              </a:xfrm>
              <a:prstGeom prst="rect">
                <a:avLst/>
              </a:prstGeom>
            </p:spPr>
          </p:pic>
          <p:pic>
            <p:nvPicPr>
              <p:cNvPr id="48" name="Image 47"/>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560077"/>
                <a:ext cx="566395" cy="166978"/>
              </a:xfrm>
              <a:prstGeom prst="rect">
                <a:avLst/>
              </a:prstGeom>
            </p:spPr>
          </p:pic>
          <p:pic>
            <p:nvPicPr>
              <p:cNvPr id="49" name="Image 48"/>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712477"/>
                <a:ext cx="566395" cy="166978"/>
              </a:xfrm>
              <a:prstGeom prst="rect">
                <a:avLst/>
              </a:prstGeom>
            </p:spPr>
          </p:pic>
          <p:pic>
            <p:nvPicPr>
              <p:cNvPr id="50" name="Image 49"/>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5864877"/>
                <a:ext cx="566395" cy="166978"/>
              </a:xfrm>
              <a:prstGeom prst="rect">
                <a:avLst/>
              </a:prstGeom>
            </p:spPr>
          </p:pic>
          <p:pic>
            <p:nvPicPr>
              <p:cNvPr id="51" name="Image 50"/>
              <p:cNvPicPr>
                <a:picLocks noChangeAspect="1"/>
              </p:cNvPicPr>
              <p:nvPr/>
            </p:nvPicPr>
            <p:blipFill rotWithShape="1">
              <a:blip r:embed="rId3" cstate="print">
                <a:extLst>
                  <a:ext uri="{28A0092B-C50C-407E-A947-70E740481C1C}">
                    <a14:useLocalDpi xmlns:a14="http://schemas.microsoft.com/office/drawing/2010/main" val="0"/>
                  </a:ext>
                </a:extLst>
              </a:blip>
              <a:srcRect l="51564" t="57880" b="27840"/>
              <a:stretch/>
            </p:blipFill>
            <p:spPr>
              <a:xfrm>
                <a:off x="4001028" y="6017277"/>
                <a:ext cx="566395" cy="166978"/>
              </a:xfrm>
              <a:prstGeom prst="rect">
                <a:avLst/>
              </a:prstGeom>
            </p:spPr>
          </p:pic>
        </p:grpSp>
        <p:grpSp>
          <p:nvGrpSpPr>
            <p:cNvPr id="80" name="Groupe 79"/>
            <p:cNvGrpSpPr/>
            <p:nvPr/>
          </p:nvGrpSpPr>
          <p:grpSpPr>
            <a:xfrm>
              <a:off x="4567423" y="1537600"/>
              <a:ext cx="575541" cy="5105181"/>
              <a:chOff x="4567423" y="1386525"/>
              <a:chExt cx="575541" cy="5105181"/>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43013" r="50782"/>
              <a:stretch/>
            </p:blipFill>
            <p:spPr>
              <a:xfrm>
                <a:off x="4567423" y="5825327"/>
                <a:ext cx="575541" cy="666379"/>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r="50782" b="72443"/>
              <a:stretch/>
            </p:blipFill>
            <p:spPr>
              <a:xfrm>
                <a:off x="4567423" y="1386525"/>
                <a:ext cx="575541" cy="322238"/>
              </a:xfrm>
              <a:prstGeom prst="rect">
                <a:avLst/>
              </a:prstGeom>
            </p:spPr>
          </p:pic>
          <p:pic>
            <p:nvPicPr>
              <p:cNvPr id="53" name="Image 52"/>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5641744"/>
                <a:ext cx="575541" cy="194177"/>
              </a:xfrm>
              <a:prstGeom prst="rect">
                <a:avLst/>
              </a:prstGeom>
            </p:spPr>
          </p:pic>
          <p:pic>
            <p:nvPicPr>
              <p:cNvPr id="54" name="Image 53"/>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1678763"/>
                <a:ext cx="575541" cy="194177"/>
              </a:xfrm>
              <a:prstGeom prst="rect">
                <a:avLst/>
              </a:prstGeom>
            </p:spPr>
          </p:pic>
          <p:pic>
            <p:nvPicPr>
              <p:cNvPr id="55" name="Image 54"/>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1831163"/>
                <a:ext cx="575541" cy="194177"/>
              </a:xfrm>
              <a:prstGeom prst="rect">
                <a:avLst/>
              </a:prstGeom>
            </p:spPr>
          </p:pic>
          <p:pic>
            <p:nvPicPr>
              <p:cNvPr id="56" name="Image 55"/>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1983563"/>
                <a:ext cx="575541" cy="194177"/>
              </a:xfrm>
              <a:prstGeom prst="rect">
                <a:avLst/>
              </a:prstGeom>
            </p:spPr>
          </p:pic>
          <p:pic>
            <p:nvPicPr>
              <p:cNvPr id="57" name="Image 56"/>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2135963"/>
                <a:ext cx="575541" cy="194177"/>
              </a:xfrm>
              <a:prstGeom prst="rect">
                <a:avLst/>
              </a:prstGeom>
            </p:spPr>
          </p:pic>
          <p:pic>
            <p:nvPicPr>
              <p:cNvPr id="58" name="Image 57"/>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2288363"/>
                <a:ext cx="575541" cy="194177"/>
              </a:xfrm>
              <a:prstGeom prst="rect">
                <a:avLst/>
              </a:prstGeom>
            </p:spPr>
          </p:pic>
          <p:pic>
            <p:nvPicPr>
              <p:cNvPr id="59" name="Image 58"/>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2440763"/>
                <a:ext cx="575541" cy="194177"/>
              </a:xfrm>
              <a:prstGeom prst="rect">
                <a:avLst/>
              </a:prstGeom>
            </p:spPr>
          </p:pic>
          <p:pic>
            <p:nvPicPr>
              <p:cNvPr id="60" name="Image 59"/>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2593163"/>
                <a:ext cx="575541" cy="194177"/>
              </a:xfrm>
              <a:prstGeom prst="rect">
                <a:avLst/>
              </a:prstGeom>
            </p:spPr>
          </p:pic>
          <p:pic>
            <p:nvPicPr>
              <p:cNvPr id="61" name="Image 60"/>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2745563"/>
                <a:ext cx="575541" cy="194177"/>
              </a:xfrm>
              <a:prstGeom prst="rect">
                <a:avLst/>
              </a:prstGeom>
            </p:spPr>
          </p:pic>
          <p:pic>
            <p:nvPicPr>
              <p:cNvPr id="62" name="Image 61"/>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2897963"/>
                <a:ext cx="575541" cy="194177"/>
              </a:xfrm>
              <a:prstGeom prst="rect">
                <a:avLst/>
              </a:prstGeom>
            </p:spPr>
          </p:pic>
          <p:pic>
            <p:nvPicPr>
              <p:cNvPr id="63" name="Image 62"/>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050363"/>
                <a:ext cx="575541" cy="194177"/>
              </a:xfrm>
              <a:prstGeom prst="rect">
                <a:avLst/>
              </a:prstGeom>
            </p:spPr>
          </p:pic>
          <p:pic>
            <p:nvPicPr>
              <p:cNvPr id="64" name="Image 63"/>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202763"/>
                <a:ext cx="575541" cy="194177"/>
              </a:xfrm>
              <a:prstGeom prst="rect">
                <a:avLst/>
              </a:prstGeom>
            </p:spPr>
          </p:pic>
          <p:pic>
            <p:nvPicPr>
              <p:cNvPr id="65" name="Image 64"/>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355163"/>
                <a:ext cx="575541" cy="194177"/>
              </a:xfrm>
              <a:prstGeom prst="rect">
                <a:avLst/>
              </a:prstGeom>
            </p:spPr>
          </p:pic>
          <p:pic>
            <p:nvPicPr>
              <p:cNvPr id="66" name="Image 65"/>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507563"/>
                <a:ext cx="575541" cy="194177"/>
              </a:xfrm>
              <a:prstGeom prst="rect">
                <a:avLst/>
              </a:prstGeom>
            </p:spPr>
          </p:pic>
          <p:pic>
            <p:nvPicPr>
              <p:cNvPr id="67" name="Image 66"/>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659963"/>
                <a:ext cx="575541" cy="194177"/>
              </a:xfrm>
              <a:prstGeom prst="rect">
                <a:avLst/>
              </a:prstGeom>
            </p:spPr>
          </p:pic>
          <p:pic>
            <p:nvPicPr>
              <p:cNvPr id="68" name="Image 67"/>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812363"/>
                <a:ext cx="575541" cy="194177"/>
              </a:xfrm>
              <a:prstGeom prst="rect">
                <a:avLst/>
              </a:prstGeom>
            </p:spPr>
          </p:pic>
          <p:pic>
            <p:nvPicPr>
              <p:cNvPr id="69" name="Image 68"/>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3964763"/>
                <a:ext cx="575541" cy="194177"/>
              </a:xfrm>
              <a:prstGeom prst="rect">
                <a:avLst/>
              </a:prstGeom>
            </p:spPr>
          </p:pic>
          <p:pic>
            <p:nvPicPr>
              <p:cNvPr id="70" name="Image 69"/>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4117163"/>
                <a:ext cx="575541" cy="194177"/>
              </a:xfrm>
              <a:prstGeom prst="rect">
                <a:avLst/>
              </a:prstGeom>
            </p:spPr>
          </p:pic>
          <p:pic>
            <p:nvPicPr>
              <p:cNvPr id="71" name="Image 70"/>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4269563"/>
                <a:ext cx="575541" cy="194177"/>
              </a:xfrm>
              <a:prstGeom prst="rect">
                <a:avLst/>
              </a:prstGeom>
            </p:spPr>
          </p:pic>
          <p:pic>
            <p:nvPicPr>
              <p:cNvPr id="72" name="Image 71"/>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4421963"/>
                <a:ext cx="575541" cy="194177"/>
              </a:xfrm>
              <a:prstGeom prst="rect">
                <a:avLst/>
              </a:prstGeom>
            </p:spPr>
          </p:pic>
          <p:pic>
            <p:nvPicPr>
              <p:cNvPr id="73" name="Image 72"/>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4574363"/>
                <a:ext cx="575541" cy="194177"/>
              </a:xfrm>
              <a:prstGeom prst="rect">
                <a:avLst/>
              </a:prstGeom>
            </p:spPr>
          </p:pic>
          <p:pic>
            <p:nvPicPr>
              <p:cNvPr id="74" name="Image 73"/>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4726763"/>
                <a:ext cx="575541" cy="194177"/>
              </a:xfrm>
              <a:prstGeom prst="rect">
                <a:avLst/>
              </a:prstGeom>
            </p:spPr>
          </p:pic>
          <p:pic>
            <p:nvPicPr>
              <p:cNvPr id="75" name="Image 74"/>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4879163"/>
                <a:ext cx="575541" cy="194177"/>
              </a:xfrm>
              <a:prstGeom prst="rect">
                <a:avLst/>
              </a:prstGeom>
            </p:spPr>
          </p:pic>
          <p:pic>
            <p:nvPicPr>
              <p:cNvPr id="76" name="Image 75"/>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5031563"/>
                <a:ext cx="575541" cy="194177"/>
              </a:xfrm>
              <a:prstGeom prst="rect">
                <a:avLst/>
              </a:prstGeom>
            </p:spPr>
          </p:pic>
          <p:pic>
            <p:nvPicPr>
              <p:cNvPr id="77" name="Image 76"/>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5183963"/>
                <a:ext cx="575541" cy="194177"/>
              </a:xfrm>
              <a:prstGeom prst="rect">
                <a:avLst/>
              </a:prstGeom>
            </p:spPr>
          </p:pic>
          <p:pic>
            <p:nvPicPr>
              <p:cNvPr id="78" name="Image 77"/>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5336363"/>
                <a:ext cx="575541" cy="194177"/>
              </a:xfrm>
              <a:prstGeom prst="rect">
                <a:avLst/>
              </a:prstGeom>
            </p:spPr>
          </p:pic>
          <p:pic>
            <p:nvPicPr>
              <p:cNvPr id="79" name="Image 78"/>
              <p:cNvPicPr>
                <a:picLocks noChangeAspect="1"/>
              </p:cNvPicPr>
              <p:nvPr/>
            </p:nvPicPr>
            <p:blipFill rotWithShape="1">
              <a:blip r:embed="rId3" cstate="print">
                <a:extLst>
                  <a:ext uri="{28A0092B-C50C-407E-A947-70E740481C1C}">
                    <a14:useLocalDpi xmlns:a14="http://schemas.microsoft.com/office/drawing/2010/main" val="0"/>
                  </a:ext>
                </a:extLst>
              </a:blip>
              <a:srcRect t="25957" r="50782" b="57438"/>
              <a:stretch/>
            </p:blipFill>
            <p:spPr>
              <a:xfrm>
                <a:off x="4567423" y="5488763"/>
                <a:ext cx="575541" cy="194177"/>
              </a:xfrm>
              <a:prstGeom prst="rect">
                <a:avLst/>
              </a:prstGeom>
            </p:spPr>
          </p:pic>
        </p:grpSp>
      </p:grpSp>
      <p:sp>
        <p:nvSpPr>
          <p:cNvPr id="82" name="ZoneTexte 81"/>
          <p:cNvSpPr txBox="1"/>
          <p:nvPr/>
        </p:nvSpPr>
        <p:spPr>
          <a:xfrm>
            <a:off x="365635" y="1272726"/>
            <a:ext cx="3352200" cy="646331"/>
          </a:xfrm>
          <a:prstGeom prst="rect">
            <a:avLst/>
          </a:prstGeom>
          <a:noFill/>
        </p:spPr>
        <p:txBody>
          <a:bodyPr wrap="none" rtlCol="0">
            <a:spAutoFit/>
          </a:bodyPr>
          <a:lstStyle/>
          <a:p>
            <a:r>
              <a:rPr lang="fr-FR" sz="3600" dirty="0">
                <a:latin typeface="Akzidenz-Grotesk Std Light" panose="02000506040000020003" pitchFamily="2" charset="0"/>
              </a:rPr>
              <a:t>Impacts négatifs</a:t>
            </a:r>
          </a:p>
        </p:txBody>
      </p:sp>
      <p:sp>
        <p:nvSpPr>
          <p:cNvPr id="83" name="ZoneTexte 82"/>
          <p:cNvSpPr txBox="1"/>
          <p:nvPr/>
        </p:nvSpPr>
        <p:spPr>
          <a:xfrm>
            <a:off x="5447844" y="1272726"/>
            <a:ext cx="3179075" cy="646331"/>
          </a:xfrm>
          <a:prstGeom prst="rect">
            <a:avLst/>
          </a:prstGeom>
          <a:noFill/>
        </p:spPr>
        <p:txBody>
          <a:bodyPr wrap="none" rtlCol="0">
            <a:spAutoFit/>
          </a:bodyPr>
          <a:lstStyle/>
          <a:p>
            <a:r>
              <a:rPr lang="fr-FR" sz="3600" dirty="0">
                <a:latin typeface="Akzidenz-Grotesk Std Light" panose="02000506040000020003" pitchFamily="2" charset="0"/>
              </a:rPr>
              <a:t>Impacts positifs</a:t>
            </a:r>
          </a:p>
        </p:txBody>
      </p:sp>
      <p:grpSp>
        <p:nvGrpSpPr>
          <p:cNvPr id="94" name="Groupe 93"/>
          <p:cNvGrpSpPr/>
          <p:nvPr/>
        </p:nvGrpSpPr>
        <p:grpSpPr>
          <a:xfrm>
            <a:off x="85362" y="2004596"/>
            <a:ext cx="3944147" cy="707886"/>
            <a:chOff x="85362" y="2306742"/>
            <a:chExt cx="3944147" cy="707886"/>
          </a:xfrm>
        </p:grpSpPr>
        <p:pic>
          <p:nvPicPr>
            <p:cNvPr id="84" name="Imag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2" y="2390685"/>
              <a:ext cx="540000" cy="540000"/>
            </a:xfrm>
            <a:prstGeom prst="rect">
              <a:avLst/>
            </a:prstGeom>
          </p:spPr>
        </p:pic>
        <p:sp>
          <p:nvSpPr>
            <p:cNvPr id="93" name="ZoneTexte 92"/>
            <p:cNvSpPr txBox="1"/>
            <p:nvPr/>
          </p:nvSpPr>
          <p:spPr>
            <a:xfrm>
              <a:off x="705786" y="2306742"/>
              <a:ext cx="3323723" cy="707886"/>
            </a:xfrm>
            <a:prstGeom prst="rect">
              <a:avLst/>
            </a:prstGeom>
            <a:noFill/>
          </p:spPr>
          <p:txBody>
            <a:bodyPr wrap="square" rtlCol="0">
              <a:spAutoFit/>
            </a:bodyPr>
            <a:lstStyle/>
            <a:p>
              <a:r>
                <a:rPr lang="fr-FR" sz="2000" dirty="0">
                  <a:solidFill>
                    <a:schemeClr val="accent4"/>
                  </a:solidFill>
                  <a:latin typeface="Akzidenz-Grotesk Std Light" panose="02000506040000020003" pitchFamily="2" charset="0"/>
                </a:rPr>
                <a:t>Résolutions violentes, destructrices</a:t>
              </a:r>
            </a:p>
          </p:txBody>
        </p:sp>
      </p:grpSp>
      <p:grpSp>
        <p:nvGrpSpPr>
          <p:cNvPr id="96" name="Groupe 95"/>
          <p:cNvGrpSpPr/>
          <p:nvPr/>
        </p:nvGrpSpPr>
        <p:grpSpPr>
          <a:xfrm>
            <a:off x="85362" y="3092013"/>
            <a:ext cx="3944147" cy="1015663"/>
            <a:chOff x="85362" y="3134144"/>
            <a:chExt cx="3944147" cy="1015663"/>
          </a:xfrm>
        </p:grpSpPr>
        <p:pic>
          <p:nvPicPr>
            <p:cNvPr id="85" name="Imag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62" y="3371975"/>
              <a:ext cx="540000" cy="540000"/>
            </a:xfrm>
            <a:prstGeom prst="rect">
              <a:avLst/>
            </a:prstGeom>
          </p:spPr>
        </p:pic>
        <p:sp>
          <p:nvSpPr>
            <p:cNvPr id="95" name="ZoneTexte 94"/>
            <p:cNvSpPr txBox="1"/>
            <p:nvPr/>
          </p:nvSpPr>
          <p:spPr>
            <a:xfrm>
              <a:off x="705786" y="3134144"/>
              <a:ext cx="3323723" cy="1015663"/>
            </a:xfrm>
            <a:prstGeom prst="rect">
              <a:avLst/>
            </a:prstGeom>
            <a:noFill/>
          </p:spPr>
          <p:txBody>
            <a:bodyPr wrap="square" rtlCol="0">
              <a:spAutoFit/>
            </a:bodyPr>
            <a:lstStyle/>
            <a:p>
              <a:r>
                <a:rPr lang="fr-FR" sz="2000" dirty="0">
                  <a:solidFill>
                    <a:schemeClr val="accent4"/>
                  </a:solidFill>
                  <a:latin typeface="Akzidenz-Grotesk Std Light" panose="02000506040000020003" pitchFamily="2" charset="0"/>
                </a:rPr>
                <a:t>Nécessite de l’énergie, des efforts (pour y faire face comme pour le fuir)</a:t>
              </a:r>
            </a:p>
          </p:txBody>
        </p:sp>
      </p:grpSp>
      <p:grpSp>
        <p:nvGrpSpPr>
          <p:cNvPr id="98" name="Groupe 97"/>
          <p:cNvGrpSpPr/>
          <p:nvPr/>
        </p:nvGrpSpPr>
        <p:grpSpPr>
          <a:xfrm>
            <a:off x="85362" y="4487207"/>
            <a:ext cx="4079318" cy="1015663"/>
            <a:chOff x="85362" y="4086425"/>
            <a:chExt cx="4079318" cy="1015663"/>
          </a:xfrm>
        </p:grpSpPr>
        <p:grpSp>
          <p:nvGrpSpPr>
            <p:cNvPr id="91" name="Groupe 90"/>
            <p:cNvGrpSpPr/>
            <p:nvPr/>
          </p:nvGrpSpPr>
          <p:grpSpPr>
            <a:xfrm>
              <a:off x="85362" y="4142437"/>
              <a:ext cx="754663" cy="903639"/>
              <a:chOff x="595404" y="4400126"/>
              <a:chExt cx="754663" cy="903639"/>
            </a:xfrm>
          </p:grpSpPr>
          <p:pic>
            <p:nvPicPr>
              <p:cNvPr id="88" name="Imag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404" y="4400126"/>
                <a:ext cx="540000" cy="540000"/>
              </a:xfrm>
              <a:prstGeom prst="rect">
                <a:avLst/>
              </a:prstGeom>
            </p:spPr>
          </p:pic>
          <p:pic>
            <p:nvPicPr>
              <p:cNvPr id="87" name="Imag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67" y="4763765"/>
                <a:ext cx="540000" cy="540000"/>
              </a:xfrm>
              <a:prstGeom prst="rect">
                <a:avLst/>
              </a:prstGeom>
            </p:spPr>
          </p:pic>
        </p:grpSp>
        <p:sp>
          <p:nvSpPr>
            <p:cNvPr id="97" name="ZoneTexte 96"/>
            <p:cNvSpPr txBox="1"/>
            <p:nvPr/>
          </p:nvSpPr>
          <p:spPr>
            <a:xfrm>
              <a:off x="840957" y="4086425"/>
              <a:ext cx="3323723" cy="1015663"/>
            </a:xfrm>
            <a:prstGeom prst="rect">
              <a:avLst/>
            </a:prstGeom>
            <a:noFill/>
          </p:spPr>
          <p:txBody>
            <a:bodyPr wrap="square" rtlCol="0">
              <a:spAutoFit/>
            </a:bodyPr>
            <a:lstStyle/>
            <a:p>
              <a:r>
                <a:rPr lang="fr-FR" sz="2000" dirty="0">
                  <a:solidFill>
                    <a:schemeClr val="accent4"/>
                  </a:solidFill>
                  <a:latin typeface="Akzidenz-Grotesk Std Light" panose="02000506040000020003" pitchFamily="2" charset="0"/>
                </a:rPr>
                <a:t>Sentiment de manque de préparation : absence d’outils, de ressources</a:t>
              </a:r>
            </a:p>
          </p:txBody>
        </p:sp>
      </p:grpSp>
      <p:grpSp>
        <p:nvGrpSpPr>
          <p:cNvPr id="100" name="Groupe 99"/>
          <p:cNvGrpSpPr/>
          <p:nvPr/>
        </p:nvGrpSpPr>
        <p:grpSpPr>
          <a:xfrm>
            <a:off x="85362" y="5882402"/>
            <a:ext cx="4079319" cy="793776"/>
            <a:chOff x="85362" y="5437127"/>
            <a:chExt cx="4079319" cy="793776"/>
          </a:xfrm>
        </p:grpSpPr>
        <p:grpSp>
          <p:nvGrpSpPr>
            <p:cNvPr id="92" name="Groupe 91"/>
            <p:cNvGrpSpPr/>
            <p:nvPr/>
          </p:nvGrpSpPr>
          <p:grpSpPr>
            <a:xfrm>
              <a:off x="85362" y="5437127"/>
              <a:ext cx="1240848" cy="793776"/>
              <a:chOff x="2456165" y="4068951"/>
              <a:chExt cx="1240848" cy="793776"/>
            </a:xfrm>
          </p:grpSpPr>
          <p:pic>
            <p:nvPicPr>
              <p:cNvPr id="90" name="Imag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6399" y="4068951"/>
                <a:ext cx="790614" cy="790614"/>
              </a:xfrm>
              <a:prstGeom prst="rect">
                <a:avLst/>
              </a:prstGeom>
            </p:spPr>
          </p:pic>
          <p:pic>
            <p:nvPicPr>
              <p:cNvPr id="89" name="Imag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6165" y="4322727"/>
                <a:ext cx="540000" cy="540000"/>
              </a:xfrm>
              <a:prstGeom prst="rect">
                <a:avLst/>
              </a:prstGeom>
            </p:spPr>
          </p:pic>
        </p:grpSp>
        <p:sp>
          <p:nvSpPr>
            <p:cNvPr id="99" name="ZoneTexte 98"/>
            <p:cNvSpPr txBox="1"/>
            <p:nvPr/>
          </p:nvSpPr>
          <p:spPr>
            <a:xfrm>
              <a:off x="1326211" y="5480072"/>
              <a:ext cx="2838470" cy="707886"/>
            </a:xfrm>
            <a:prstGeom prst="rect">
              <a:avLst/>
            </a:prstGeom>
            <a:noFill/>
          </p:spPr>
          <p:txBody>
            <a:bodyPr wrap="square" rtlCol="0">
              <a:spAutoFit/>
            </a:bodyPr>
            <a:lstStyle/>
            <a:p>
              <a:r>
                <a:rPr lang="fr-FR" sz="2000" dirty="0">
                  <a:solidFill>
                    <a:schemeClr val="accent4"/>
                  </a:solidFill>
                  <a:latin typeface="Akzidenz-Grotesk Std Light" panose="02000506040000020003" pitchFamily="2" charset="0"/>
                </a:rPr>
                <a:t>Résistance naturelle au changement</a:t>
              </a:r>
            </a:p>
          </p:txBody>
        </p:sp>
      </p:grpSp>
      <p:grpSp>
        <p:nvGrpSpPr>
          <p:cNvPr id="109" name="Groupe 108"/>
          <p:cNvGrpSpPr/>
          <p:nvPr/>
        </p:nvGrpSpPr>
        <p:grpSpPr>
          <a:xfrm>
            <a:off x="5207549" y="2344816"/>
            <a:ext cx="3683093" cy="718740"/>
            <a:chOff x="5207549" y="2623112"/>
            <a:chExt cx="3683093" cy="718740"/>
          </a:xfrm>
        </p:grpSpPr>
        <p:sp>
          <p:nvSpPr>
            <p:cNvPr id="101" name="ZoneTexte 100"/>
            <p:cNvSpPr txBox="1"/>
            <p:nvPr/>
          </p:nvSpPr>
          <p:spPr>
            <a:xfrm>
              <a:off x="5207549" y="2782427"/>
              <a:ext cx="3323723" cy="400110"/>
            </a:xfrm>
            <a:prstGeom prst="rect">
              <a:avLst/>
            </a:prstGeom>
            <a:noFill/>
          </p:spPr>
          <p:txBody>
            <a:bodyPr wrap="square" rtlCol="0">
              <a:spAutoFit/>
            </a:bodyPr>
            <a:lstStyle/>
            <a:p>
              <a:r>
                <a:rPr lang="fr-FR" sz="2000" dirty="0">
                  <a:solidFill>
                    <a:schemeClr val="accent4"/>
                  </a:solidFill>
                  <a:latin typeface="Akzidenz-Grotesk Std Light" panose="02000506040000020003" pitchFamily="2" charset="0"/>
                </a:rPr>
                <a:t>Nécessité de changement</a:t>
              </a:r>
            </a:p>
          </p:txBody>
        </p:sp>
        <p:pic>
          <p:nvPicPr>
            <p:cNvPr id="104" name="Image 1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1902" y="2623112"/>
              <a:ext cx="718740" cy="718740"/>
            </a:xfrm>
            <a:prstGeom prst="rect">
              <a:avLst/>
            </a:prstGeom>
          </p:spPr>
        </p:pic>
      </p:grpSp>
      <p:grpSp>
        <p:nvGrpSpPr>
          <p:cNvPr id="108" name="Groupe 107"/>
          <p:cNvGrpSpPr/>
          <p:nvPr/>
        </p:nvGrpSpPr>
        <p:grpSpPr>
          <a:xfrm>
            <a:off x="5207549" y="3842019"/>
            <a:ext cx="3323723" cy="720000"/>
            <a:chOff x="5207549" y="3604987"/>
            <a:chExt cx="3323723" cy="720000"/>
          </a:xfrm>
        </p:grpSpPr>
        <p:sp>
          <p:nvSpPr>
            <p:cNvPr id="102" name="ZoneTexte 101"/>
            <p:cNvSpPr txBox="1"/>
            <p:nvPr/>
          </p:nvSpPr>
          <p:spPr>
            <a:xfrm>
              <a:off x="5207549" y="3611044"/>
              <a:ext cx="3323723" cy="707886"/>
            </a:xfrm>
            <a:prstGeom prst="rect">
              <a:avLst/>
            </a:prstGeom>
            <a:noFill/>
          </p:spPr>
          <p:txBody>
            <a:bodyPr wrap="square" rtlCol="0">
              <a:spAutoFit/>
            </a:bodyPr>
            <a:lstStyle/>
            <a:p>
              <a:r>
                <a:rPr lang="fr-FR" sz="2000" dirty="0">
                  <a:solidFill>
                    <a:schemeClr val="accent4"/>
                  </a:solidFill>
                  <a:latin typeface="Akzidenz-Grotesk Std Light" panose="02000506040000020003" pitchFamily="2" charset="0"/>
                </a:rPr>
                <a:t>Peut entraîner un apprentissage</a:t>
              </a:r>
            </a:p>
          </p:txBody>
        </p:sp>
        <p:pic>
          <p:nvPicPr>
            <p:cNvPr id="105" name="Image 10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0642" y="3604987"/>
              <a:ext cx="720000" cy="720000"/>
            </a:xfrm>
            <a:prstGeom prst="rect">
              <a:avLst/>
            </a:prstGeom>
          </p:spPr>
        </p:pic>
      </p:grpSp>
      <p:grpSp>
        <p:nvGrpSpPr>
          <p:cNvPr id="107" name="Groupe 106"/>
          <p:cNvGrpSpPr/>
          <p:nvPr/>
        </p:nvGrpSpPr>
        <p:grpSpPr>
          <a:xfrm>
            <a:off x="5359949" y="5358770"/>
            <a:ext cx="3530693" cy="720000"/>
            <a:chOff x="5359949" y="4879305"/>
            <a:chExt cx="3530693" cy="720000"/>
          </a:xfrm>
        </p:grpSpPr>
        <p:sp>
          <p:nvSpPr>
            <p:cNvPr id="103" name="ZoneTexte 102"/>
            <p:cNvSpPr txBox="1"/>
            <p:nvPr/>
          </p:nvSpPr>
          <p:spPr>
            <a:xfrm>
              <a:off x="5359949" y="4885362"/>
              <a:ext cx="3323723" cy="707886"/>
            </a:xfrm>
            <a:prstGeom prst="rect">
              <a:avLst/>
            </a:prstGeom>
            <a:noFill/>
          </p:spPr>
          <p:txBody>
            <a:bodyPr wrap="square" rtlCol="0">
              <a:spAutoFit/>
            </a:bodyPr>
            <a:lstStyle/>
            <a:p>
              <a:r>
                <a:rPr lang="fr-FR" sz="2000" i="1" dirty="0">
                  <a:solidFill>
                    <a:schemeClr val="accent4"/>
                  </a:solidFill>
                  <a:latin typeface="Akzidenz-Grotesk Std Light" panose="02000506040000020003" pitchFamily="2" charset="0"/>
                </a:rPr>
                <a:t>In fine</a:t>
              </a:r>
              <a:r>
                <a:rPr lang="fr-FR" sz="2000" dirty="0">
                  <a:solidFill>
                    <a:schemeClr val="accent4"/>
                  </a:solidFill>
                  <a:latin typeface="Akzidenz-Grotesk Std Light" panose="02000506040000020003" pitchFamily="2" charset="0"/>
                </a:rPr>
                <a:t>, peut améliorer la situation</a:t>
              </a:r>
            </a:p>
          </p:txBody>
        </p:sp>
        <p:pic>
          <p:nvPicPr>
            <p:cNvPr id="106" name="Image 10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0642" y="4879305"/>
              <a:ext cx="720000" cy="720000"/>
            </a:xfrm>
            <a:prstGeom prst="rect">
              <a:avLst/>
            </a:prstGeom>
          </p:spPr>
        </p:pic>
      </p:grpSp>
    </p:spTree>
    <p:extLst>
      <p:ext uri="{BB962C8B-B14F-4D97-AF65-F5344CB8AC3E}">
        <p14:creationId xmlns:p14="http://schemas.microsoft.com/office/powerpoint/2010/main" val="121658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différents types de conflit</a:t>
            </a:r>
          </a:p>
        </p:txBody>
      </p:sp>
      <p:grpSp>
        <p:nvGrpSpPr>
          <p:cNvPr id="37" name="Groupe 36"/>
          <p:cNvGrpSpPr/>
          <p:nvPr/>
        </p:nvGrpSpPr>
        <p:grpSpPr>
          <a:xfrm>
            <a:off x="2866839" y="1832330"/>
            <a:ext cx="3415572" cy="2458896"/>
            <a:chOff x="2866839" y="1351562"/>
            <a:chExt cx="3415572" cy="2458896"/>
          </a:xfrm>
        </p:grpSpPr>
        <p:sp>
          <p:nvSpPr>
            <p:cNvPr id="38" name="Forme libre 37"/>
            <p:cNvSpPr/>
            <p:nvPr/>
          </p:nvSpPr>
          <p:spPr>
            <a:xfrm>
              <a:off x="2866839" y="2220347"/>
              <a:ext cx="1844304" cy="1590111"/>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007BB6"/>
            </a:solidFill>
            <a:ln>
              <a:solidFill>
                <a:srgbClr val="007BB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42409" rIns="354429" bIns="342409" numCol="1" spcCol="1270" anchor="ctr" anchorCtr="0">
              <a:noAutofit/>
            </a:bodyPr>
            <a:lstStyle/>
            <a:p>
              <a:pPr lvl="0" algn="ctr" defTabSz="1289050">
                <a:lnSpc>
                  <a:spcPct val="90000"/>
                </a:lnSpc>
                <a:spcBef>
                  <a:spcPct val="0"/>
                </a:spcBef>
                <a:spcAft>
                  <a:spcPct val="35000"/>
                </a:spcAft>
              </a:pPr>
              <a:r>
                <a:rPr lang="fr-FR" sz="2000" kern="1200" dirty="0">
                  <a:latin typeface="Akzidenz-Grotesk Std Light" panose="02000506040000020003" pitchFamily="2" charset="0"/>
                </a:rPr>
                <a:t>Conflit de personnes</a:t>
              </a:r>
            </a:p>
          </p:txBody>
        </p:sp>
        <p:sp>
          <p:nvSpPr>
            <p:cNvPr id="39" name="Hexagone 38"/>
            <p:cNvSpPr/>
            <p:nvPr/>
          </p:nvSpPr>
          <p:spPr>
            <a:xfrm>
              <a:off x="4117159" y="2254796"/>
              <a:ext cx="215934" cy="186108"/>
            </a:xfrm>
            <a:prstGeom prst="hexagon">
              <a:avLst>
                <a:gd name="adj" fmla="val 25000"/>
                <a:gd name="vf" fmla="val 115470"/>
              </a:avLst>
            </a:prstGeom>
            <a:ln>
              <a:solidFill>
                <a:srgbClr val="007BB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40" name="Hexagone 39"/>
            <p:cNvSpPr/>
            <p:nvPr/>
          </p:nvSpPr>
          <p:spPr>
            <a:xfrm>
              <a:off x="4438107" y="1351562"/>
              <a:ext cx="1844304" cy="1590111"/>
            </a:xfrm>
            <a:prstGeom prst="hexagon">
              <a:avLst>
                <a:gd name="adj" fmla="val 25000"/>
                <a:gd name="vf" fmla="val 115470"/>
              </a:avLst>
            </a:prstGeom>
            <a:ln>
              <a:solidFill>
                <a:srgbClr val="007BB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0" bIns="0" anchor="ctr" anchorCtr="0"/>
            <a:lstStyle/>
            <a:p>
              <a:pPr algn="ctr"/>
              <a:r>
                <a:rPr lang="fr-FR" sz="1300" dirty="0">
                  <a:solidFill>
                    <a:schemeClr val="accent4"/>
                  </a:solidFill>
                  <a:latin typeface="Akzidenz-Grotesk Std Light" panose="02000506040000020003" pitchFamily="2" charset="0"/>
                </a:rPr>
                <a:t>Touchent au plus profond de l’individu, à ses croyances, ses convictions</a:t>
              </a:r>
            </a:p>
          </p:txBody>
        </p:sp>
        <p:sp>
          <p:nvSpPr>
            <p:cNvPr id="41" name="Hexagone 40"/>
            <p:cNvSpPr/>
            <p:nvPr/>
          </p:nvSpPr>
          <p:spPr>
            <a:xfrm>
              <a:off x="4492583" y="2049783"/>
              <a:ext cx="215934" cy="186108"/>
            </a:xfrm>
            <a:prstGeom prst="hexagon">
              <a:avLst>
                <a:gd name="adj" fmla="val 25000"/>
                <a:gd name="vf" fmla="val 115470"/>
              </a:avLst>
            </a:prstGeom>
            <a:ln>
              <a:solidFill>
                <a:srgbClr val="007BB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grpSp>
      <p:grpSp>
        <p:nvGrpSpPr>
          <p:cNvPr id="42" name="Groupe 41"/>
          <p:cNvGrpSpPr/>
          <p:nvPr/>
        </p:nvGrpSpPr>
        <p:grpSpPr>
          <a:xfrm>
            <a:off x="1287694" y="3593005"/>
            <a:ext cx="3420823" cy="2444192"/>
            <a:chOff x="1290320" y="3108457"/>
            <a:chExt cx="3420823" cy="2444192"/>
          </a:xfrm>
        </p:grpSpPr>
        <p:sp>
          <p:nvSpPr>
            <p:cNvPr id="43" name="Forme libre 42"/>
            <p:cNvSpPr/>
            <p:nvPr/>
          </p:nvSpPr>
          <p:spPr>
            <a:xfrm>
              <a:off x="2866839" y="3962538"/>
              <a:ext cx="1844304" cy="1590111"/>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A1BBDA"/>
            </a:solidFill>
            <a:ln>
              <a:solidFill>
                <a:srgbClr val="A1BBDA"/>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42409" rIns="354429" bIns="342409" numCol="1" spcCol="1270" anchor="ctr" anchorCtr="0">
              <a:noAutofit/>
            </a:bodyPr>
            <a:lstStyle/>
            <a:p>
              <a:pPr lvl="0" algn="ctr" defTabSz="1289050">
                <a:lnSpc>
                  <a:spcPct val="90000"/>
                </a:lnSpc>
                <a:spcBef>
                  <a:spcPct val="0"/>
                </a:spcBef>
                <a:spcAft>
                  <a:spcPct val="35000"/>
                </a:spcAft>
              </a:pPr>
              <a:r>
                <a:rPr lang="fr-FR" sz="2000" kern="1200" dirty="0">
                  <a:latin typeface="Akzidenz-Grotesk Std Light" panose="02000506040000020003" pitchFamily="2" charset="0"/>
                </a:rPr>
                <a:t>Conflit d’objet</a:t>
              </a:r>
            </a:p>
          </p:txBody>
        </p:sp>
        <p:sp>
          <p:nvSpPr>
            <p:cNvPr id="44" name="Hexagone 43"/>
            <p:cNvSpPr/>
            <p:nvPr/>
          </p:nvSpPr>
          <p:spPr>
            <a:xfrm>
              <a:off x="2914752" y="4664540"/>
              <a:ext cx="215934" cy="186108"/>
            </a:xfrm>
            <a:prstGeom prst="hexagon">
              <a:avLst>
                <a:gd name="adj" fmla="val 25000"/>
                <a:gd name="vf" fmla="val 115470"/>
              </a:avLst>
            </a:prstGeom>
            <a:ln>
              <a:solidFill>
                <a:srgbClr val="A1BBD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45" name="Hexagone 44"/>
            <p:cNvSpPr/>
            <p:nvPr/>
          </p:nvSpPr>
          <p:spPr>
            <a:xfrm>
              <a:off x="1290320" y="3108457"/>
              <a:ext cx="1844304" cy="1590111"/>
            </a:xfrm>
            <a:prstGeom prst="hexagon">
              <a:avLst>
                <a:gd name="adj" fmla="val 25000"/>
                <a:gd name="vf" fmla="val 115470"/>
              </a:avLst>
            </a:prstGeom>
            <a:ln>
              <a:solidFill>
                <a:srgbClr val="A1BBD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0" bIns="0" anchor="ctr" anchorCtr="0"/>
            <a:lstStyle/>
            <a:p>
              <a:pPr algn="ctr"/>
              <a:r>
                <a:rPr lang="fr-FR" sz="1300" dirty="0">
                  <a:solidFill>
                    <a:schemeClr val="accent4"/>
                  </a:solidFill>
                  <a:latin typeface="Akzidenz-Grotesk Std Light" panose="02000506040000020003" pitchFamily="2" charset="0"/>
                </a:rPr>
                <a:t>Sont les plus simples, à propos d’objet précis, d’argent, d’espace</a:t>
              </a:r>
            </a:p>
          </p:txBody>
        </p:sp>
        <p:sp>
          <p:nvSpPr>
            <p:cNvPr id="46" name="Hexagone 45"/>
            <p:cNvSpPr/>
            <p:nvPr/>
          </p:nvSpPr>
          <p:spPr>
            <a:xfrm>
              <a:off x="2545890" y="4488514"/>
              <a:ext cx="215934" cy="186108"/>
            </a:xfrm>
            <a:prstGeom prst="hexagon">
              <a:avLst>
                <a:gd name="adj" fmla="val 25000"/>
                <a:gd name="vf" fmla="val 115470"/>
              </a:avLst>
            </a:prstGeom>
            <a:ln>
              <a:solidFill>
                <a:srgbClr val="A1BBD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grpSp>
      <p:grpSp>
        <p:nvGrpSpPr>
          <p:cNvPr id="47" name="Groupe 46"/>
          <p:cNvGrpSpPr/>
          <p:nvPr/>
        </p:nvGrpSpPr>
        <p:grpSpPr>
          <a:xfrm>
            <a:off x="4438107" y="3574100"/>
            <a:ext cx="3415573" cy="2463097"/>
            <a:chOff x="4438107" y="3089552"/>
            <a:chExt cx="3415573" cy="2463097"/>
          </a:xfrm>
        </p:grpSpPr>
        <p:sp>
          <p:nvSpPr>
            <p:cNvPr id="48" name="Forme libre 47"/>
            <p:cNvSpPr/>
            <p:nvPr/>
          </p:nvSpPr>
          <p:spPr>
            <a:xfrm>
              <a:off x="4438107" y="3089552"/>
              <a:ext cx="1844304" cy="1590111"/>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F08A00"/>
            </a:solidFill>
            <a:ln>
              <a:solidFill>
                <a:srgbClr val="F08A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42409" rIns="354429" bIns="342409" numCol="1" spcCol="1270" anchor="ctr" anchorCtr="0">
              <a:noAutofit/>
            </a:bodyPr>
            <a:lstStyle/>
            <a:p>
              <a:pPr lvl="0" algn="ctr" defTabSz="1289050">
                <a:lnSpc>
                  <a:spcPct val="90000"/>
                </a:lnSpc>
                <a:spcBef>
                  <a:spcPct val="0"/>
                </a:spcBef>
                <a:spcAft>
                  <a:spcPct val="35000"/>
                </a:spcAft>
              </a:pPr>
              <a:r>
                <a:rPr lang="fr-FR" sz="2000" kern="1200" dirty="0">
                  <a:latin typeface="Akzidenz-Grotesk Std Light" panose="02000506040000020003" pitchFamily="2" charset="0"/>
                </a:rPr>
                <a:t>Conflit de pouvoir</a:t>
              </a:r>
            </a:p>
          </p:txBody>
        </p:sp>
        <p:sp>
          <p:nvSpPr>
            <p:cNvPr id="49" name="Hexagone 48"/>
            <p:cNvSpPr/>
            <p:nvPr/>
          </p:nvSpPr>
          <p:spPr>
            <a:xfrm>
              <a:off x="5698928" y="4467929"/>
              <a:ext cx="215934" cy="186108"/>
            </a:xfrm>
            <a:prstGeom prst="hexagon">
              <a:avLst>
                <a:gd name="adj" fmla="val 25000"/>
                <a:gd name="vf" fmla="val 115470"/>
              </a:avLst>
            </a:prstGeom>
            <a:ln>
              <a:solidFill>
                <a:srgbClr val="F08A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50" name="Hexagone 49"/>
            <p:cNvSpPr/>
            <p:nvPr/>
          </p:nvSpPr>
          <p:spPr>
            <a:xfrm>
              <a:off x="6009376" y="3962538"/>
              <a:ext cx="1844304" cy="1590111"/>
            </a:xfrm>
            <a:prstGeom prst="hexagon">
              <a:avLst>
                <a:gd name="adj" fmla="val 25000"/>
                <a:gd name="vf" fmla="val 115470"/>
              </a:avLst>
            </a:prstGeom>
            <a:ln>
              <a:solidFill>
                <a:srgbClr val="F08A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0" bIns="0" anchor="ctr" anchorCtr="0"/>
            <a:lstStyle/>
            <a:p>
              <a:pPr algn="ctr"/>
              <a:r>
                <a:rPr lang="fr-FR" sz="1300" dirty="0">
                  <a:solidFill>
                    <a:schemeClr val="accent4"/>
                  </a:solidFill>
                  <a:latin typeface="Akzidenz-Grotesk Std Light" panose="02000506040000020003" pitchFamily="2" charset="0"/>
                </a:rPr>
                <a:t>Mettent en jeu des questions de pouvoir, de sentiment, d’appartenance, de liberté</a:t>
              </a:r>
            </a:p>
          </p:txBody>
        </p:sp>
        <p:sp>
          <p:nvSpPr>
            <p:cNvPr id="51" name="Hexagone 50"/>
            <p:cNvSpPr/>
            <p:nvPr/>
          </p:nvSpPr>
          <p:spPr>
            <a:xfrm>
              <a:off x="6057288" y="4664540"/>
              <a:ext cx="215934" cy="186108"/>
            </a:xfrm>
            <a:prstGeom prst="hexagon">
              <a:avLst>
                <a:gd name="adj" fmla="val 25000"/>
                <a:gd name="vf" fmla="val 115470"/>
              </a:avLst>
            </a:prstGeom>
            <a:ln>
              <a:solidFill>
                <a:srgbClr val="F08A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grpSp>
      <p:sp>
        <p:nvSpPr>
          <p:cNvPr id="18" name="Ellipse 17"/>
          <p:cNvSpPr/>
          <p:nvPr/>
        </p:nvSpPr>
        <p:spPr bwMode="auto">
          <a:xfrm rot="1800000">
            <a:off x="6606084" y="1421702"/>
            <a:ext cx="2784538" cy="2784538"/>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108" y="1736804"/>
            <a:ext cx="2274780" cy="2274780"/>
          </a:xfrm>
          <a:prstGeom prst="rect">
            <a:avLst/>
          </a:prstGeom>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755" y="3439060"/>
            <a:ext cx="797296" cy="797296"/>
          </a:xfrm>
          <a:prstGeom prst="rect">
            <a:avLst/>
          </a:prstGeom>
        </p:spPr>
      </p:pic>
    </p:spTree>
    <p:extLst>
      <p:ext uri="{BB962C8B-B14F-4D97-AF65-F5344CB8AC3E}">
        <p14:creationId xmlns:p14="http://schemas.microsoft.com/office/powerpoint/2010/main" val="28708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a:t>La violence dans le conflit</a:t>
            </a:r>
            <a:endParaRPr lang="fr-FR" dirty="0"/>
          </a:p>
        </p:txBody>
      </p:sp>
      <p:graphicFrame>
        <p:nvGraphicFramePr>
          <p:cNvPr id="4" name="Tableau 3"/>
          <p:cNvGraphicFramePr>
            <a:graphicFrameLocks noGrp="1"/>
          </p:cNvGraphicFramePr>
          <p:nvPr/>
        </p:nvGraphicFramePr>
        <p:xfrm>
          <a:off x="134408" y="1368184"/>
          <a:ext cx="8857192" cy="5407754"/>
        </p:xfrm>
        <a:graphic>
          <a:graphicData uri="http://schemas.openxmlformats.org/drawingml/2006/table">
            <a:tbl>
              <a:tblPr firstRow="1" firstCol="1" bandRow="1">
                <a:tableStyleId>{85BE263C-DBD7-4A20-BB59-AAB30ACAA65A}</a:tableStyleId>
              </a:tblPr>
              <a:tblGrid>
                <a:gridCol w="740294">
                  <a:extLst>
                    <a:ext uri="{9D8B030D-6E8A-4147-A177-3AD203B41FA5}">
                      <a16:colId xmlns:a16="http://schemas.microsoft.com/office/drawing/2014/main" val="546247040"/>
                    </a:ext>
                  </a:extLst>
                </a:gridCol>
                <a:gridCol w="1864080">
                  <a:extLst>
                    <a:ext uri="{9D8B030D-6E8A-4147-A177-3AD203B41FA5}">
                      <a16:colId xmlns:a16="http://schemas.microsoft.com/office/drawing/2014/main" val="864453191"/>
                    </a:ext>
                  </a:extLst>
                </a:gridCol>
                <a:gridCol w="3175836">
                  <a:extLst>
                    <a:ext uri="{9D8B030D-6E8A-4147-A177-3AD203B41FA5}">
                      <a16:colId xmlns:a16="http://schemas.microsoft.com/office/drawing/2014/main" val="302726353"/>
                    </a:ext>
                  </a:extLst>
                </a:gridCol>
                <a:gridCol w="3076982">
                  <a:extLst>
                    <a:ext uri="{9D8B030D-6E8A-4147-A177-3AD203B41FA5}">
                      <a16:colId xmlns:a16="http://schemas.microsoft.com/office/drawing/2014/main" val="392407060"/>
                    </a:ext>
                  </a:extLst>
                </a:gridCol>
              </a:tblGrid>
              <a:tr h="389022">
                <a:tc>
                  <a:txBody>
                    <a:bodyPr/>
                    <a:lstStyle/>
                    <a:p>
                      <a:pPr algn="ctr">
                        <a:lnSpc>
                          <a:spcPct val="107000"/>
                        </a:lnSpc>
                        <a:spcAft>
                          <a:spcPts val="0"/>
                        </a:spcAft>
                      </a:pPr>
                      <a:r>
                        <a:rPr lang="fr-FR" sz="2000" dirty="0">
                          <a:effectLst/>
                          <a:latin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29" marR="6642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107000"/>
                        </a:lnSpc>
                        <a:spcAft>
                          <a:spcPts val="0"/>
                        </a:spcAft>
                      </a:pPr>
                      <a:r>
                        <a:rPr lang="fr-FR" sz="2000" dirty="0">
                          <a:effectLst/>
                          <a:latin typeface="Arial" panose="020B0604020202020204" pitchFamily="34" charset="0"/>
                          <a:cs typeface="Arial" panose="020B0604020202020204" pitchFamily="34" charset="0"/>
                        </a:rPr>
                        <a:t> O B J E C T I F 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BBDA"/>
                    </a:solidFill>
                  </a:tcPr>
                </a:tc>
                <a:tc h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614213160"/>
                  </a:ext>
                </a:extLst>
              </a:tr>
              <a:tr h="358481">
                <a:tc rowSpan="3">
                  <a:txBody>
                    <a:bodyPr/>
                    <a:lstStyle/>
                    <a:p>
                      <a:pPr algn="ctr">
                        <a:lnSpc>
                          <a:spcPct val="107000"/>
                        </a:lnSpc>
                        <a:spcAft>
                          <a:spcPts val="0"/>
                        </a:spcAft>
                      </a:pPr>
                      <a:r>
                        <a:rPr lang="fr-FR" sz="2000" dirty="0">
                          <a:effectLst/>
                          <a:latin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2000" dirty="0">
                          <a:effectLst/>
                          <a:latin typeface="Arial" panose="020B0604020202020204" pitchFamily="34" charset="0"/>
                          <a:cs typeface="Arial" panose="020B0604020202020204" pitchFamily="34" charset="0"/>
                        </a:rPr>
                        <a:t>C</a:t>
                      </a:r>
                    </a:p>
                    <a:p>
                      <a:pPr algn="ctr">
                        <a:lnSpc>
                          <a:spcPct val="107000"/>
                        </a:lnSpc>
                        <a:spcAft>
                          <a:spcPts val="0"/>
                        </a:spcAft>
                      </a:pPr>
                      <a:r>
                        <a:rPr lang="fr-FR" sz="2000" dirty="0">
                          <a:effectLst/>
                          <a:latin typeface="Arial" panose="020B0604020202020204" pitchFamily="34" charset="0"/>
                          <a:cs typeface="Arial" panose="020B0604020202020204" pitchFamily="34" charset="0"/>
                        </a:rPr>
                        <a:t>O</a:t>
                      </a:r>
                    </a:p>
                    <a:p>
                      <a:pPr algn="ctr">
                        <a:lnSpc>
                          <a:spcPct val="107000"/>
                        </a:lnSpc>
                        <a:spcAft>
                          <a:spcPts val="0"/>
                        </a:spcAft>
                      </a:pPr>
                      <a:r>
                        <a:rPr lang="fr-FR" sz="2000" dirty="0">
                          <a:effectLst/>
                          <a:latin typeface="Arial" panose="020B0604020202020204" pitchFamily="34" charset="0"/>
                          <a:cs typeface="Arial" panose="020B0604020202020204" pitchFamily="34" charset="0"/>
                        </a:rPr>
                        <a:t>M</a:t>
                      </a:r>
                    </a:p>
                    <a:p>
                      <a:pPr algn="ctr">
                        <a:lnSpc>
                          <a:spcPct val="107000"/>
                        </a:lnSpc>
                        <a:spcAft>
                          <a:spcPts val="0"/>
                        </a:spcAft>
                      </a:pPr>
                      <a:r>
                        <a:rPr lang="fr-FR" sz="2000" dirty="0">
                          <a:effectLst/>
                          <a:latin typeface="Arial" panose="020B0604020202020204" pitchFamily="34" charset="0"/>
                          <a:cs typeface="Arial" panose="020B0604020202020204" pitchFamily="34" charset="0"/>
                        </a:rPr>
                        <a:t>P</a:t>
                      </a:r>
                    </a:p>
                    <a:p>
                      <a:pPr algn="ctr">
                        <a:lnSpc>
                          <a:spcPct val="107000"/>
                        </a:lnSpc>
                        <a:spcAft>
                          <a:spcPts val="0"/>
                        </a:spcAft>
                      </a:pPr>
                      <a:r>
                        <a:rPr lang="fr-FR" sz="2000" dirty="0">
                          <a:effectLst/>
                          <a:latin typeface="Arial" panose="020B0604020202020204" pitchFamily="34" charset="0"/>
                          <a:cs typeface="Arial" panose="020B0604020202020204" pitchFamily="34" charset="0"/>
                        </a:rPr>
                        <a:t>O</a:t>
                      </a:r>
                    </a:p>
                    <a:p>
                      <a:pPr algn="ctr">
                        <a:lnSpc>
                          <a:spcPct val="107000"/>
                        </a:lnSpc>
                        <a:spcAft>
                          <a:spcPts val="0"/>
                        </a:spcAft>
                      </a:pPr>
                      <a:r>
                        <a:rPr lang="fr-FR" sz="2000" dirty="0">
                          <a:effectLst/>
                          <a:latin typeface="Arial" panose="020B0604020202020204" pitchFamily="34" charset="0"/>
                          <a:cs typeface="Arial" panose="020B0604020202020204" pitchFamily="34" charset="0"/>
                        </a:rPr>
                        <a:t>R</a:t>
                      </a:r>
                    </a:p>
                    <a:p>
                      <a:pPr algn="ctr">
                        <a:lnSpc>
                          <a:spcPct val="107000"/>
                        </a:lnSpc>
                        <a:spcAft>
                          <a:spcPts val="0"/>
                        </a:spcAft>
                      </a:pPr>
                      <a:r>
                        <a:rPr lang="fr-FR" sz="2000" dirty="0">
                          <a:effectLst/>
                          <a:latin typeface="Arial" panose="020B0604020202020204" pitchFamily="34" charset="0"/>
                          <a:cs typeface="Arial" panose="020B0604020202020204" pitchFamily="34" charset="0"/>
                        </a:rPr>
                        <a:t>T</a:t>
                      </a:r>
                    </a:p>
                    <a:p>
                      <a:pPr algn="ctr">
                        <a:lnSpc>
                          <a:spcPct val="107000"/>
                        </a:lnSpc>
                        <a:spcAft>
                          <a:spcPts val="0"/>
                        </a:spcAft>
                      </a:pPr>
                      <a:r>
                        <a:rPr lang="fr-FR" sz="2000" dirty="0">
                          <a:effectLst/>
                          <a:latin typeface="Arial" panose="020B0604020202020204" pitchFamily="34" charset="0"/>
                          <a:cs typeface="Arial" panose="020B0604020202020204" pitchFamily="34" charset="0"/>
                        </a:rPr>
                        <a:t>E</a:t>
                      </a:r>
                    </a:p>
                    <a:p>
                      <a:pPr algn="ctr">
                        <a:lnSpc>
                          <a:spcPct val="107000"/>
                        </a:lnSpc>
                        <a:spcAft>
                          <a:spcPts val="0"/>
                        </a:spcAft>
                      </a:pPr>
                      <a:r>
                        <a:rPr lang="fr-FR" sz="2000" dirty="0">
                          <a:effectLst/>
                          <a:latin typeface="Arial" panose="020B0604020202020204" pitchFamily="34" charset="0"/>
                          <a:cs typeface="Arial" panose="020B0604020202020204" pitchFamily="34" charset="0"/>
                        </a:rPr>
                        <a:t>M</a:t>
                      </a:r>
                    </a:p>
                    <a:p>
                      <a:pPr algn="ctr">
                        <a:lnSpc>
                          <a:spcPct val="107000"/>
                        </a:lnSpc>
                        <a:spcAft>
                          <a:spcPts val="0"/>
                        </a:spcAft>
                      </a:pPr>
                      <a:r>
                        <a:rPr lang="fr-FR" sz="2000" dirty="0">
                          <a:effectLst/>
                          <a:latin typeface="Arial" panose="020B0604020202020204" pitchFamily="34" charset="0"/>
                          <a:cs typeface="Arial" panose="020B0604020202020204" pitchFamily="34" charset="0"/>
                        </a:rPr>
                        <a:t>E</a:t>
                      </a:r>
                    </a:p>
                    <a:p>
                      <a:pPr algn="ctr">
                        <a:lnSpc>
                          <a:spcPct val="107000"/>
                        </a:lnSpc>
                        <a:spcAft>
                          <a:spcPts val="0"/>
                        </a:spcAft>
                      </a:pPr>
                      <a:r>
                        <a:rPr lang="fr-FR" sz="2000" dirty="0">
                          <a:effectLst/>
                          <a:latin typeface="Arial" panose="020B0604020202020204" pitchFamily="34" charset="0"/>
                          <a:cs typeface="Arial" panose="020B0604020202020204" pitchFamily="34" charset="0"/>
                        </a:rPr>
                        <a:t>N</a:t>
                      </a:r>
                    </a:p>
                    <a:p>
                      <a:pPr algn="ctr">
                        <a:lnSpc>
                          <a:spcPct val="107000"/>
                        </a:lnSpc>
                        <a:spcAft>
                          <a:spcPts val="0"/>
                        </a:spcAft>
                      </a:pPr>
                      <a:r>
                        <a:rPr lang="fr-FR" sz="2000" dirty="0">
                          <a:effectLst/>
                          <a:latin typeface="Arial" panose="020B0604020202020204" pitchFamily="34" charset="0"/>
                          <a:cs typeface="Arial" panose="020B0604020202020204" pitchFamily="34" charset="0"/>
                        </a:rPr>
                        <a:t>T</a:t>
                      </a:r>
                    </a:p>
                    <a:p>
                      <a:pPr algn="ctr">
                        <a:lnSpc>
                          <a:spcPct val="107000"/>
                        </a:lnSpc>
                        <a:spcAft>
                          <a:spcPts val="0"/>
                        </a:spcAft>
                      </a:pPr>
                      <a:r>
                        <a:rPr lang="fr-FR" sz="2000" dirty="0">
                          <a:effectLst/>
                          <a:latin typeface="Arial" panose="020B0604020202020204" pitchFamily="34" charset="0"/>
                          <a:cs typeface="Arial" panose="020B0604020202020204" pitchFamily="34" charset="0"/>
                        </a:rPr>
                        <a:t>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BBDA"/>
                    </a:solidFill>
                  </a:tcPr>
                </a:tc>
                <a:tc>
                  <a:txBody>
                    <a:bodyPr/>
                    <a:lstStyle/>
                    <a:p>
                      <a:pPr algn="ctr">
                        <a:lnSpc>
                          <a:spcPct val="107000"/>
                        </a:lnSpc>
                        <a:spcAft>
                          <a:spcPts val="0"/>
                        </a:spcAft>
                      </a:pPr>
                      <a:r>
                        <a:rPr lang="fr-FR" sz="2000" dirty="0">
                          <a:effectLst/>
                          <a:latin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lnSpc>
                          <a:spcPct val="107000"/>
                        </a:lnSpc>
                        <a:spcAft>
                          <a:spcPts val="0"/>
                        </a:spcAft>
                      </a:pP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lnSpc>
                          <a:spcPct val="107000"/>
                        </a:lnSpc>
                        <a:spcAft>
                          <a:spcPts val="0"/>
                        </a:spcAft>
                      </a:pP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3700500875"/>
                  </a:ext>
                </a:extLst>
              </a:tr>
              <a:tr h="1806637">
                <a:tc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2000" dirty="0">
                          <a:effectLst/>
                          <a:latin typeface="Calibri" panose="020F0502020204030204" pitchFamily="34" charset="0"/>
                        </a:rPr>
                        <a:t>  </a:t>
                      </a:r>
                    </a:p>
                    <a:p>
                      <a:pPr algn="ctr">
                        <a:lnSpc>
                          <a:spcPct val="107000"/>
                        </a:lnSpc>
                        <a:spcAft>
                          <a:spcPts val="600"/>
                        </a:spcAft>
                      </a:pPr>
                      <a:br>
                        <a:rPr lang="fr-FR" sz="1600" dirty="0">
                          <a:effectLst/>
                          <a:latin typeface="Calibri" panose="020F0502020204030204" pitchFamily="34" charset="0"/>
                        </a:rPr>
                      </a:b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9" marR="6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600"/>
                        </a:spcAft>
                      </a:pPr>
                      <a:endParaRPr lang="fr-FR" sz="2000" dirty="0">
                        <a:effectLst/>
                        <a:latin typeface="Calibri" panose="020F0502020204030204" pitchFamily="34" charset="0"/>
                      </a:endParaRPr>
                    </a:p>
                    <a:p>
                      <a:pPr algn="ctr">
                        <a:lnSpc>
                          <a:spcPct val="107000"/>
                        </a:lnSpc>
                        <a:spcAft>
                          <a:spcPts val="600"/>
                        </a:spcAft>
                      </a:pPr>
                      <a:endParaRPr lang="fr-FR" sz="2000" dirty="0">
                        <a:effectLst/>
                        <a:latin typeface="Calibri" panose="020F0502020204030204" pitchFamily="34" charset="0"/>
                      </a:endParaRPr>
                    </a:p>
                    <a:p>
                      <a:pPr algn="ctr">
                        <a:lnSpc>
                          <a:spcPct val="107000"/>
                        </a:lnSpc>
                        <a:spcAft>
                          <a:spcPts val="600"/>
                        </a:spcAft>
                      </a:pPr>
                      <a:endParaRPr lang="fr-FR" sz="2000" dirty="0">
                        <a:effectLst/>
                        <a:latin typeface="Calibri" panose="020F0502020204030204" pitchFamily="34" charset="0"/>
                      </a:endParaRPr>
                    </a:p>
                    <a:p>
                      <a:pPr algn="ctr">
                        <a:lnSpc>
                          <a:spcPct val="107000"/>
                        </a:lnSpc>
                        <a:spcAft>
                          <a:spcPts val="600"/>
                        </a:spcAft>
                      </a:pPr>
                      <a:endParaRPr lang="fr-FR" sz="2000" dirty="0">
                        <a:effectLst/>
                        <a:latin typeface="Calibri" panose="020F050202020403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935589"/>
                  </a:ext>
                </a:extLst>
              </a:tr>
              <a:tr h="2853614">
                <a:tc vMerge="1">
                  <a:txBody>
                    <a:bodyPr/>
                    <a:lstStyle/>
                    <a:p>
                      <a:endParaRPr lang="fr-FR"/>
                    </a:p>
                  </a:txBody>
                  <a:tcPr/>
                </a:tc>
                <a:tc>
                  <a:txBody>
                    <a:bodyPr/>
                    <a:lstStyle/>
                    <a:p>
                      <a:pPr algn="ctr">
                        <a:lnSpc>
                          <a:spcPct val="107000"/>
                        </a:lnSpc>
                        <a:spcAft>
                          <a:spcPts val="0"/>
                        </a:spcAft>
                      </a:pP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lnSpc>
                          <a:spcPct val="107000"/>
                        </a:lnSpc>
                        <a:spcAft>
                          <a:spcPts val="6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algn="ctr">
                        <a:lnSpc>
                          <a:spcPct val="107000"/>
                        </a:lnSpc>
                        <a:spcAft>
                          <a:spcPts val="6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9" marR="664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3303024102"/>
                  </a:ext>
                </a:extLst>
              </a:tr>
            </a:tbl>
          </a:graphicData>
        </a:graphic>
      </p:graphicFrame>
      <p:grpSp>
        <p:nvGrpSpPr>
          <p:cNvPr id="13" name="Groupe 12"/>
          <p:cNvGrpSpPr/>
          <p:nvPr/>
        </p:nvGrpSpPr>
        <p:grpSpPr>
          <a:xfrm>
            <a:off x="3270745" y="2986379"/>
            <a:ext cx="2107709" cy="806317"/>
            <a:chOff x="3320341" y="2967525"/>
            <a:chExt cx="2107709" cy="806317"/>
          </a:xfrm>
        </p:grpSpPr>
        <p:cxnSp>
          <p:nvCxnSpPr>
            <p:cNvPr id="5" name="Connecteur droit 4"/>
            <p:cNvCxnSpPr/>
            <p:nvPr/>
          </p:nvCxnSpPr>
          <p:spPr>
            <a:xfrm flipV="1">
              <a:off x="3325622" y="2967525"/>
              <a:ext cx="20971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320341" y="3189067"/>
              <a:ext cx="2107709" cy="584775"/>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PAS DE CONFLIT</a:t>
              </a:r>
              <a:endParaRPr lang="fr-FR" sz="1600" b="1" dirty="0">
                <a:latin typeface="Arial" panose="020B0604020202020204" pitchFamily="34" charset="0"/>
                <a:ea typeface="Calibri" panose="020F0502020204030204" pitchFamily="34" charset="0"/>
                <a:cs typeface="Arial" panose="020B0604020202020204" pitchFamily="34" charset="0"/>
              </a:endParaRPr>
            </a:p>
            <a:p>
              <a:endParaRPr lang="fr-FR" sz="1600" dirty="0"/>
            </a:p>
          </p:txBody>
        </p:sp>
      </p:grpSp>
      <p:grpSp>
        <p:nvGrpSpPr>
          <p:cNvPr id="7" name="Groupe 6"/>
          <p:cNvGrpSpPr/>
          <p:nvPr/>
        </p:nvGrpSpPr>
        <p:grpSpPr>
          <a:xfrm>
            <a:off x="6398601" y="2341933"/>
            <a:ext cx="2097147" cy="1336040"/>
            <a:chOff x="6566652" y="2341933"/>
            <a:chExt cx="2097147" cy="1336040"/>
          </a:xfrm>
        </p:grpSpPr>
        <p:grpSp>
          <p:nvGrpSpPr>
            <p:cNvPr id="6" name="Groupe 5"/>
            <p:cNvGrpSpPr/>
            <p:nvPr/>
          </p:nvGrpSpPr>
          <p:grpSpPr>
            <a:xfrm>
              <a:off x="6566652" y="2977422"/>
              <a:ext cx="2097147" cy="700551"/>
              <a:chOff x="6566652" y="2977422"/>
              <a:chExt cx="2097147" cy="700551"/>
            </a:xfrm>
          </p:grpSpPr>
          <p:pic>
            <p:nvPicPr>
              <p:cNvPr id="10" name="Image 2" descr="arbr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647" t="60229" r="12894" b="3519"/>
              <a:stretch/>
            </p:blipFill>
            <p:spPr bwMode="auto">
              <a:xfrm>
                <a:off x="6782888" y="2977422"/>
                <a:ext cx="1664674" cy="70055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p:nvCxnSpPr>
            <p:spPr>
              <a:xfrm flipV="1">
                <a:off x="6566652" y="2990865"/>
                <a:ext cx="20971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6620812" y="2341933"/>
              <a:ext cx="1988826" cy="584775"/>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CONFLIT LATENT</a:t>
              </a:r>
              <a:endParaRPr lang="fr-FR" sz="1600" b="1" dirty="0">
                <a:latin typeface="Arial" panose="020B0604020202020204" pitchFamily="34" charset="0"/>
                <a:ea typeface="Calibri" panose="020F0502020204030204" pitchFamily="34" charset="0"/>
                <a:cs typeface="Arial" panose="020B0604020202020204" pitchFamily="34" charset="0"/>
              </a:endParaRPr>
            </a:p>
            <a:p>
              <a:endParaRPr lang="fr-FR" sz="1600" dirty="0"/>
            </a:p>
          </p:txBody>
        </p:sp>
      </p:grpSp>
      <p:grpSp>
        <p:nvGrpSpPr>
          <p:cNvPr id="9" name="Groupe 8"/>
          <p:cNvGrpSpPr/>
          <p:nvPr/>
        </p:nvGrpSpPr>
        <p:grpSpPr>
          <a:xfrm>
            <a:off x="2871609" y="4252404"/>
            <a:ext cx="2883877" cy="2155250"/>
            <a:chOff x="2908986" y="4261831"/>
            <a:chExt cx="2883877" cy="2155250"/>
          </a:xfrm>
        </p:grpSpPr>
        <p:grpSp>
          <p:nvGrpSpPr>
            <p:cNvPr id="3" name="Groupe 2"/>
            <p:cNvGrpSpPr/>
            <p:nvPr/>
          </p:nvGrpSpPr>
          <p:grpSpPr>
            <a:xfrm>
              <a:off x="3302351" y="4261831"/>
              <a:ext cx="2097147" cy="1141223"/>
              <a:chOff x="3302352" y="4261831"/>
              <a:chExt cx="2097147" cy="1141223"/>
            </a:xfrm>
          </p:grpSpPr>
          <p:pic>
            <p:nvPicPr>
              <p:cNvPr id="11" name="Image 2" descr="arbr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647" r="12894" b="40986"/>
              <a:stretch/>
            </p:blipFill>
            <p:spPr bwMode="auto">
              <a:xfrm>
                <a:off x="3518587" y="4261831"/>
                <a:ext cx="1664676" cy="114043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17"/>
              <p:cNvCxnSpPr/>
              <p:nvPr/>
            </p:nvCxnSpPr>
            <p:spPr>
              <a:xfrm flipV="1">
                <a:off x="3302352" y="5403052"/>
                <a:ext cx="20971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ZoneTexte 29"/>
            <p:cNvSpPr txBox="1"/>
            <p:nvPr/>
          </p:nvSpPr>
          <p:spPr>
            <a:xfrm>
              <a:off x="2908986" y="5832306"/>
              <a:ext cx="2883877" cy="584775"/>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CONFLIT SUPERFICIEL</a:t>
              </a:r>
              <a:endParaRPr lang="fr-FR" sz="1600" b="1" dirty="0">
                <a:latin typeface="Arial" panose="020B0604020202020204" pitchFamily="34" charset="0"/>
                <a:ea typeface="Calibri" panose="020F0502020204030204" pitchFamily="34" charset="0"/>
                <a:cs typeface="Arial" panose="020B0604020202020204" pitchFamily="34" charset="0"/>
              </a:endParaRPr>
            </a:p>
            <a:p>
              <a:endParaRPr lang="fr-FR" sz="1600" dirty="0"/>
            </a:p>
          </p:txBody>
        </p:sp>
      </p:grpSp>
      <p:grpSp>
        <p:nvGrpSpPr>
          <p:cNvPr id="12" name="Groupe 11"/>
          <p:cNvGrpSpPr/>
          <p:nvPr/>
        </p:nvGrpSpPr>
        <p:grpSpPr>
          <a:xfrm>
            <a:off x="6005236" y="4140886"/>
            <a:ext cx="2883877" cy="2702933"/>
            <a:chOff x="6174550" y="4155067"/>
            <a:chExt cx="2883877" cy="2702933"/>
          </a:xfrm>
        </p:grpSpPr>
        <p:pic>
          <p:nvPicPr>
            <p:cNvPr id="8" name="Image 2" descr="arbr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48" r="12894" b="3520"/>
            <a:stretch>
              <a:fillRect/>
            </a:stretch>
          </p:blipFill>
          <p:spPr bwMode="auto">
            <a:xfrm>
              <a:off x="6707538" y="4155067"/>
              <a:ext cx="1817901" cy="203609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p:cNvCxnSpPr/>
            <p:nvPr/>
          </p:nvCxnSpPr>
          <p:spPr>
            <a:xfrm flipV="1">
              <a:off x="6567915" y="5403052"/>
              <a:ext cx="20971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6174550" y="6273225"/>
              <a:ext cx="2883877" cy="584775"/>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CONFLIT OUVERT</a:t>
              </a:r>
              <a:endParaRPr lang="fr-FR" sz="1600" b="1" dirty="0">
                <a:latin typeface="Arial" panose="020B0604020202020204" pitchFamily="34" charset="0"/>
                <a:ea typeface="Calibri" panose="020F0502020204030204" pitchFamily="34" charset="0"/>
                <a:cs typeface="Arial" panose="020B0604020202020204" pitchFamily="34" charset="0"/>
              </a:endParaRPr>
            </a:p>
            <a:p>
              <a:endParaRPr lang="fr-FR" sz="1600" dirty="0"/>
            </a:p>
          </p:txBody>
        </p:sp>
      </p:grpSp>
      <p:sp>
        <p:nvSpPr>
          <p:cNvPr id="15" name="ZoneTexte 14"/>
          <p:cNvSpPr txBox="1"/>
          <p:nvPr/>
        </p:nvSpPr>
        <p:spPr>
          <a:xfrm>
            <a:off x="2898955" y="1739303"/>
            <a:ext cx="2874569" cy="400110"/>
          </a:xfrm>
          <a:prstGeom prst="rect">
            <a:avLst/>
          </a:prstGeom>
          <a:noFill/>
        </p:spPr>
        <p:txBody>
          <a:bodyPr wrap="none" rtlCol="0">
            <a:spAutoFit/>
          </a:bodyPr>
          <a:lstStyle/>
          <a:p>
            <a:r>
              <a:rPr lang="fr-FR" sz="2000" b="1" dirty="0">
                <a:latin typeface="+mj-lt"/>
              </a:rPr>
              <a:t>OBJECTIFS COMPATIBLES</a:t>
            </a:r>
          </a:p>
        </p:txBody>
      </p:sp>
      <p:sp>
        <p:nvSpPr>
          <p:cNvPr id="23" name="ZoneTexte 22"/>
          <p:cNvSpPr txBox="1"/>
          <p:nvPr/>
        </p:nvSpPr>
        <p:spPr>
          <a:xfrm>
            <a:off x="5912233" y="1739303"/>
            <a:ext cx="3094180" cy="400110"/>
          </a:xfrm>
          <a:prstGeom prst="rect">
            <a:avLst/>
          </a:prstGeom>
          <a:noFill/>
        </p:spPr>
        <p:txBody>
          <a:bodyPr wrap="none" rtlCol="0">
            <a:spAutoFit/>
          </a:bodyPr>
          <a:lstStyle/>
          <a:p>
            <a:r>
              <a:rPr lang="fr-FR" sz="2000" b="1" dirty="0">
                <a:latin typeface="+mj-lt"/>
              </a:rPr>
              <a:t>OBJECTIFS INCOMPATIBLES</a:t>
            </a:r>
          </a:p>
        </p:txBody>
      </p:sp>
      <p:sp>
        <p:nvSpPr>
          <p:cNvPr id="24" name="ZoneTexte 23"/>
          <p:cNvSpPr txBox="1"/>
          <p:nvPr/>
        </p:nvSpPr>
        <p:spPr>
          <a:xfrm>
            <a:off x="817438" y="5034928"/>
            <a:ext cx="1967004" cy="707886"/>
          </a:xfrm>
          <a:prstGeom prst="rect">
            <a:avLst/>
          </a:prstGeom>
          <a:noFill/>
        </p:spPr>
        <p:txBody>
          <a:bodyPr wrap="square" rtlCol="0">
            <a:spAutoFit/>
          </a:bodyPr>
          <a:lstStyle/>
          <a:p>
            <a:pPr algn="ctr"/>
            <a:r>
              <a:rPr lang="fr-FR" sz="2000" b="1" dirty="0">
                <a:latin typeface="+mj-lt"/>
              </a:rPr>
              <a:t>COMPORTEMENT INCOMPATIBLE</a:t>
            </a:r>
          </a:p>
        </p:txBody>
      </p:sp>
      <p:sp>
        <p:nvSpPr>
          <p:cNvPr id="25" name="ZoneTexte 24"/>
          <p:cNvSpPr txBox="1"/>
          <p:nvPr/>
        </p:nvSpPr>
        <p:spPr>
          <a:xfrm>
            <a:off x="817438" y="2634320"/>
            <a:ext cx="1967004" cy="707886"/>
          </a:xfrm>
          <a:prstGeom prst="rect">
            <a:avLst/>
          </a:prstGeom>
          <a:noFill/>
        </p:spPr>
        <p:txBody>
          <a:bodyPr wrap="square" rtlCol="0">
            <a:spAutoFit/>
          </a:bodyPr>
          <a:lstStyle/>
          <a:p>
            <a:pPr algn="ctr"/>
            <a:r>
              <a:rPr lang="fr-FR" sz="2000" b="1" dirty="0">
                <a:latin typeface="+mj-lt"/>
              </a:rPr>
              <a:t>COMPORTEMENT COMPATIBLE</a:t>
            </a:r>
          </a:p>
        </p:txBody>
      </p:sp>
    </p:spTree>
    <p:extLst>
      <p:ext uri="{BB962C8B-B14F-4D97-AF65-F5344CB8AC3E}">
        <p14:creationId xmlns:p14="http://schemas.microsoft.com/office/powerpoint/2010/main" val="5881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P spid="25" grpId="0"/>
    </p:bldLst>
  </p:timing>
</p:sld>
</file>

<file path=ppt/theme/theme1.xml><?xml version="1.0" encoding="utf-8"?>
<a:theme xmlns:a="http://schemas.openxmlformats.org/drawingml/2006/main" name="Titre général de la présentation DCC">
  <a:themeElements>
    <a:clrScheme name="Personnalisé DCC">
      <a:dk1>
        <a:srgbClr val="007BB6"/>
      </a:dk1>
      <a:lt1>
        <a:srgbClr val="FFFFFF"/>
      </a:lt1>
      <a:dk2>
        <a:srgbClr val="FFFFFF"/>
      </a:dk2>
      <a:lt2>
        <a:srgbClr val="A0BADA"/>
      </a:lt2>
      <a:accent1>
        <a:srgbClr val="144979"/>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nalisé 1">
      <a:majorFont>
        <a:latin typeface="Dosis"/>
        <a:ea typeface=""/>
        <a:cs typeface=""/>
      </a:majorFont>
      <a:minorFont>
        <a:latin typeface="Akzidenz-Grotesk Std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lnDef>
    <a:txDef>
      <a:spPr/>
      <a:bodyPr vert="horz" lIns="91440" tIns="45720" rIns="91440" bIns="45720" rtlCol="0" anchor="b">
        <a:normAutofit/>
      </a:bodyPr>
      <a:lstStyle>
        <a:defPPr>
          <a:defRPr sz="3200" kern="0" dirty="0" smtClean="0">
            <a:latin typeface="+mn-lt"/>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 DCC" id="{4785BDC1-6FE2-412A-9B5D-15981E666265}" vid="{249B9FF7-54E3-4BBF-937D-6DED3815FD2B}"/>
    </a:ext>
  </a:extLst>
</a:theme>
</file>

<file path=ppt/theme/theme2.xml><?xml version="1.0" encoding="utf-8"?>
<a:theme xmlns:a="http://schemas.openxmlformats.org/drawingml/2006/main" name="Slide intérieur">
  <a:themeElements>
    <a:clrScheme name="Personnalisé DCC">
      <a:dk1>
        <a:srgbClr val="007BB6"/>
      </a:dk1>
      <a:lt1>
        <a:srgbClr val="FFFFFF"/>
      </a:lt1>
      <a:dk2>
        <a:srgbClr val="007BB6"/>
      </a:dk2>
      <a:lt2>
        <a:srgbClr val="A0BADA"/>
      </a:lt2>
      <a:accent1>
        <a:srgbClr val="144979"/>
      </a:accent1>
      <a:accent2>
        <a:srgbClr val="333399"/>
      </a:accent2>
      <a:accent3>
        <a:srgbClr val="FFFFFF"/>
      </a:accent3>
      <a:accent4>
        <a:srgbClr val="000000"/>
      </a:accent4>
      <a:accent5>
        <a:srgbClr val="DAEDEF"/>
      </a:accent5>
      <a:accent6>
        <a:srgbClr val="2D2D8A"/>
      </a:accent6>
      <a:hlink>
        <a:srgbClr val="000000"/>
      </a:hlink>
      <a:folHlink>
        <a:srgbClr val="007BB6"/>
      </a:folHlink>
    </a:clrScheme>
    <a:fontScheme name="Personnalisé 1">
      <a:majorFont>
        <a:latin typeface="Dosis"/>
        <a:ea typeface=""/>
        <a:cs typeface=""/>
      </a:majorFont>
      <a:minorFont>
        <a:latin typeface="Akzidenz-Grotesk Std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 DCC" id="{4785BDC1-6FE2-412A-9B5D-15981E666265}" vid="{F89EC957-DFBD-46CD-95B8-2F04CC523CB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DCC</Template>
  <TotalTime>707</TotalTime>
  <Words>1108</Words>
  <Application>Microsoft Office PowerPoint</Application>
  <PresentationFormat>Affichage à l'écran (4:3)</PresentationFormat>
  <Paragraphs>134</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20</vt:i4>
      </vt:variant>
    </vt:vector>
  </HeadingPairs>
  <TitlesOfParts>
    <vt:vector size="30" baseType="lpstr">
      <vt:lpstr>Akzidenz-Grotesk Std Light</vt:lpstr>
      <vt:lpstr>Akzidenz-Grotesk Std Regular</vt:lpstr>
      <vt:lpstr>Arial</vt:lpstr>
      <vt:lpstr>Baguet Script</vt:lpstr>
      <vt:lpstr>Calibri</vt:lpstr>
      <vt:lpstr>Courier New</vt:lpstr>
      <vt:lpstr>Dosis</vt:lpstr>
      <vt:lpstr>Wingdings</vt:lpstr>
      <vt:lpstr>Titre général de la présentation DCC</vt:lpstr>
      <vt:lpstr>Slide intérieur</vt:lpstr>
      <vt:lpstr>Analyse d’un conflit</vt:lpstr>
      <vt:lpstr>Objectifs du module</vt:lpstr>
      <vt:lpstr>Définition d’un conflit</vt:lpstr>
      <vt:lpstr>En scène !</vt:lpstr>
      <vt:lpstr>Le processus du conflit</vt:lpstr>
      <vt:lpstr>Le processus du conflit</vt:lpstr>
      <vt:lpstr>Présentation PowerPoint</vt:lpstr>
      <vt:lpstr>Les différents types de conflit</vt:lpstr>
      <vt:lpstr>La violence dans le conflit</vt:lpstr>
      <vt:lpstr>En (première) conclusion…</vt:lpstr>
      <vt:lpstr>Pause</vt:lpstr>
      <vt:lpstr>La méthode DESC</vt:lpstr>
      <vt:lpstr>La méthode DESC</vt:lpstr>
      <vt:lpstr>En scène !</vt:lpstr>
      <vt:lpstr>En scène !</vt:lpstr>
      <vt:lpstr>En scène !</vt:lpstr>
      <vt:lpstr>Le modèle de l’oignon</vt:lpstr>
      <vt:lpstr>Quelles ressources ?</vt:lpstr>
      <vt:lpstr>En conclusion…</vt:lpstr>
      <vt:lpstr>Objectifs du module</vt:lpstr>
    </vt:vector>
  </TitlesOfParts>
  <Company>Delegation Catholique pour la Cooperation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Magnan</dc:creator>
  <cp:lastModifiedBy>Rémi Grégoire</cp:lastModifiedBy>
  <cp:revision>51</cp:revision>
  <dcterms:created xsi:type="dcterms:W3CDTF">2020-05-12T19:25:28Z</dcterms:created>
  <dcterms:modified xsi:type="dcterms:W3CDTF">2024-12-11T17:32:22Z</dcterms:modified>
</cp:coreProperties>
</file>