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2"/>
  </p:notesMasterIdLst>
  <p:handoutMasterIdLst>
    <p:handoutMasterId r:id="rId23"/>
  </p:handoutMasterIdLst>
  <p:sldIdLst>
    <p:sldId id="278" r:id="rId3"/>
    <p:sldId id="279" r:id="rId4"/>
    <p:sldId id="305" r:id="rId5"/>
    <p:sldId id="306" r:id="rId6"/>
    <p:sldId id="307" r:id="rId7"/>
    <p:sldId id="294" r:id="rId8"/>
    <p:sldId id="293" r:id="rId9"/>
    <p:sldId id="295" r:id="rId10"/>
    <p:sldId id="297" r:id="rId11"/>
    <p:sldId id="299" r:id="rId12"/>
    <p:sldId id="300" r:id="rId13"/>
    <p:sldId id="301" r:id="rId14"/>
    <p:sldId id="308" r:id="rId15"/>
    <p:sldId id="309" r:id="rId16"/>
    <p:sldId id="310" r:id="rId17"/>
    <p:sldId id="311" r:id="rId18"/>
    <p:sldId id="312" r:id="rId19"/>
    <p:sldId id="315" r:id="rId20"/>
    <p:sldId id="304" r:id="rId21"/>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A00"/>
    <a:srgbClr val="A1BBDA"/>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80599" autoAdjust="0"/>
  </p:normalViewPr>
  <p:slideViewPr>
    <p:cSldViewPr snapToGrid="0">
      <p:cViewPr varScale="1">
        <p:scale>
          <a:sx n="54" d="100"/>
          <a:sy n="54" d="100"/>
        </p:scale>
        <p:origin x="1024" y="56"/>
      </p:cViewPr>
      <p:guideLst>
        <p:guide orient="horz" pos="2160"/>
        <p:guide pos="2880"/>
      </p:guideLst>
    </p:cSldViewPr>
  </p:slideViewPr>
  <p:notesTextViewPr>
    <p:cViewPr>
      <p:scale>
        <a:sx n="1" d="1"/>
        <a:sy n="1" d="1"/>
      </p:scale>
      <p:origin x="0" y="0"/>
    </p:cViewPr>
  </p:notesTextViewPr>
  <p:sorterViewPr>
    <p:cViewPr>
      <p:scale>
        <a:sx n="100" d="100"/>
        <a:sy n="100" d="100"/>
      </p:scale>
      <p:origin x="0" y="-2676"/>
    </p:cViewPr>
  </p:sorterViewPr>
  <p:notesViewPr>
    <p:cSldViewPr snapToGrid="0">
      <p:cViewPr varScale="1">
        <p:scale>
          <a:sx n="52" d="100"/>
          <a:sy n="52" d="100"/>
        </p:scale>
        <p:origin x="21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CA8DD17D-0BAA-4109-B3D9-AD573F4571DF}" type="datetimeFigureOut">
              <a:rPr lang="fr-FR" smtClean="0"/>
              <a:t>21/02/2024</a:t>
            </a:fld>
            <a:endParaRPr lang="fr-FR"/>
          </a:p>
        </p:txBody>
      </p:sp>
      <p:sp>
        <p:nvSpPr>
          <p:cNvPr id="4" name="Espace réservé du pied de page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2D69560-DD38-4C04-B0B8-10763D64554A}" type="slidenum">
              <a:rPr lang="fr-FR" smtClean="0"/>
              <a:t>‹N°›</a:t>
            </a:fld>
            <a:endParaRPr lang="fr-FR"/>
          </a:p>
        </p:txBody>
      </p:sp>
    </p:spTree>
    <p:extLst>
      <p:ext uri="{BB962C8B-B14F-4D97-AF65-F5344CB8AC3E}">
        <p14:creationId xmlns:p14="http://schemas.microsoft.com/office/powerpoint/2010/main" val="236221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2E67E-A45B-48B6-9028-F3B155D2E56F}" type="datetimeFigureOut">
              <a:rPr lang="fr-FR" smtClean="0"/>
              <a:t>21/02/2024</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1"/>
            <a:ext cx="7315200" cy="30861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8CD0431-C253-459F-9A91-93FE5C1A50A8}" type="slidenum">
              <a:rPr lang="fr-FR" smtClean="0"/>
              <a:t>‹N°›</a:t>
            </a:fld>
            <a:endParaRPr lang="fr-FR"/>
          </a:p>
        </p:txBody>
      </p:sp>
    </p:spTree>
    <p:extLst>
      <p:ext uri="{BB962C8B-B14F-4D97-AF65-F5344CB8AC3E}">
        <p14:creationId xmlns:p14="http://schemas.microsoft.com/office/powerpoint/2010/main" val="147111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CD0431-C253-459F-9A91-93FE5C1A50A8}" type="slidenum">
              <a:rPr lang="fr-FR" smtClean="0"/>
              <a:t>12</a:t>
            </a:fld>
            <a:endParaRPr lang="fr-FR"/>
          </a:p>
        </p:txBody>
      </p:sp>
    </p:spTree>
    <p:extLst>
      <p:ext uri="{BB962C8B-B14F-4D97-AF65-F5344CB8AC3E}">
        <p14:creationId xmlns:p14="http://schemas.microsoft.com/office/powerpoint/2010/main" val="231186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Tree>
    <p:extLst>
      <p:ext uri="{BB962C8B-B14F-4D97-AF65-F5344CB8AC3E}">
        <p14:creationId xmlns:p14="http://schemas.microsoft.com/office/powerpoint/2010/main" val="715058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intérieur - titre &amp; sous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34" y="2416998"/>
            <a:ext cx="7772331" cy="1166461"/>
          </a:xfrm>
          <a:prstGeom prst="rect">
            <a:avLst/>
          </a:prstGeom>
        </p:spPr>
        <p:txBody>
          <a:bodyPr/>
          <a:lstStyle>
            <a:lvl1pPr>
              <a:defRPr sz="6600">
                <a:latin typeface="Dosis" panose="02010503020202060003" pitchFamily="50"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67" y="3713782"/>
            <a:ext cx="6400664" cy="1751929"/>
          </a:xfrm>
          <a:prstGeom prst="rect">
            <a:avLst/>
          </a:prstGeom>
        </p:spPr>
        <p:txBody>
          <a:bodyPr/>
          <a:lstStyle>
            <a:lvl1pPr marL="0" indent="0" algn="ctr">
              <a:buNone/>
              <a:defRPr>
                <a:solidFill>
                  <a:schemeClr val="accent4"/>
                </a:solidFill>
                <a:latin typeface="Akzidenz-Grotesk Std Light" panose="02000506040000020003" pitchFamily="2" charset="0"/>
              </a:defRPr>
            </a:lvl1pPr>
            <a:lvl2pPr marL="391135" indent="0" algn="ctr">
              <a:buNone/>
              <a:defRPr/>
            </a:lvl2pPr>
            <a:lvl3pPr marL="782269" indent="0" algn="ctr">
              <a:buNone/>
              <a:defRPr/>
            </a:lvl3pPr>
            <a:lvl4pPr marL="1173404" indent="0" algn="ctr">
              <a:buNone/>
              <a:defRPr/>
            </a:lvl4pPr>
            <a:lvl5pPr marL="1564538" indent="0" algn="ctr">
              <a:buNone/>
              <a:defRPr/>
            </a:lvl5pPr>
            <a:lvl6pPr marL="1955673" indent="0" algn="ctr">
              <a:buNone/>
              <a:defRPr/>
            </a:lvl6pPr>
            <a:lvl7pPr marL="2346808" indent="0" algn="ctr">
              <a:buNone/>
              <a:defRPr/>
            </a:lvl7pPr>
            <a:lvl8pPr marL="2737942" indent="0" algn="ctr">
              <a:buNone/>
              <a:defRPr/>
            </a:lvl8pPr>
            <a:lvl9pPr marL="3129077"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426809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intérieur - titre &amp;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76" y="294747"/>
            <a:ext cx="8228649" cy="803357"/>
          </a:xfrm>
          <a:prstGeom prst="rect">
            <a:avLst/>
          </a:prstGeom>
        </p:spPr>
        <p:txBody>
          <a:bodyPr/>
          <a:lstStyle>
            <a:lvl1pPr algn="l">
              <a:defRPr>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676" y="1600776"/>
            <a:ext cx="822864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smtClean="0"/>
              <a:t>Modifiez les styles du texte du masque</a:t>
            </a:r>
          </a:p>
          <a:p>
            <a:pPr lvl="1"/>
            <a:r>
              <a:rPr lang="fr-FR" dirty="0" smtClean="0"/>
              <a:t>	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07520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intérieur - contenu &amp; image à droite">
    <p:spTree>
      <p:nvGrpSpPr>
        <p:cNvPr id="1" name=""/>
        <p:cNvGrpSpPr/>
        <p:nvPr/>
      </p:nvGrpSpPr>
      <p:grpSpPr>
        <a:xfrm>
          <a:off x="0" y="0"/>
          <a:ext cx="0" cy="0"/>
          <a:chOff x="0" y="0"/>
          <a:chExt cx="0" cy="0"/>
        </a:xfrm>
      </p:grpSpPr>
      <p:sp>
        <p:nvSpPr>
          <p:cNvPr id="6"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smtClean="0"/>
              <a:t>Modifiez le style du titre</a:t>
            </a:r>
            <a:endParaRPr lang="fr-FR" kern="0" dirty="0"/>
          </a:p>
        </p:txBody>
      </p:sp>
      <p:sp>
        <p:nvSpPr>
          <p:cNvPr id="4" name="Espace réservé du contenu 2"/>
          <p:cNvSpPr>
            <a:spLocks noGrp="1"/>
          </p:cNvSpPr>
          <p:nvPr>
            <p:ph idx="10"/>
          </p:nvPr>
        </p:nvSpPr>
        <p:spPr>
          <a:xfrm>
            <a:off x="457676" y="1600776"/>
            <a:ext cx="422733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smtClean="0"/>
              <a:t>Modifiez les styles du texte du masque</a:t>
            </a:r>
          </a:p>
          <a:p>
            <a:pPr lvl="1"/>
            <a:r>
              <a:rPr lang="fr-FR" dirty="0" smtClean="0"/>
              <a:t>	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230585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intérieur - contenu &amp; image à gauche">
    <p:spTree>
      <p:nvGrpSpPr>
        <p:cNvPr id="1" name=""/>
        <p:cNvGrpSpPr/>
        <p:nvPr/>
      </p:nvGrpSpPr>
      <p:grpSpPr>
        <a:xfrm>
          <a:off x="0" y="0"/>
          <a:ext cx="0" cy="0"/>
          <a:chOff x="0" y="0"/>
          <a:chExt cx="0" cy="0"/>
        </a:xfrm>
      </p:grpSpPr>
      <p:sp>
        <p:nvSpPr>
          <p:cNvPr id="6"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smtClean="0"/>
              <a:t>Modifiez le style du titre</a:t>
            </a:r>
            <a:endParaRPr lang="fr-FR" kern="0" dirty="0"/>
          </a:p>
        </p:txBody>
      </p:sp>
      <p:sp>
        <p:nvSpPr>
          <p:cNvPr id="4" name="Espace réservé du contenu 2"/>
          <p:cNvSpPr>
            <a:spLocks noGrp="1"/>
          </p:cNvSpPr>
          <p:nvPr>
            <p:ph idx="10"/>
          </p:nvPr>
        </p:nvSpPr>
        <p:spPr>
          <a:xfrm>
            <a:off x="4685016" y="1600776"/>
            <a:ext cx="400130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smtClean="0"/>
              <a:t>Modifiez les styles du texte du masque</a:t>
            </a:r>
          </a:p>
          <a:p>
            <a:pPr lvl="1"/>
            <a:r>
              <a:rPr lang="fr-FR" dirty="0" smtClean="0"/>
              <a:t>	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796846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intérieur - titre contenu deux colonnes">
    <p:spTree>
      <p:nvGrpSpPr>
        <p:cNvPr id="1" name=""/>
        <p:cNvGrpSpPr/>
        <p:nvPr/>
      </p:nvGrpSpPr>
      <p:grpSpPr>
        <a:xfrm>
          <a:off x="0" y="0"/>
          <a:ext cx="0" cy="0"/>
          <a:chOff x="0" y="0"/>
          <a:chExt cx="0" cy="0"/>
        </a:xfrm>
      </p:grpSpPr>
      <p:sp>
        <p:nvSpPr>
          <p:cNvPr id="7" name="Titre 1"/>
          <p:cNvSpPr txBox="1">
            <a:spLocks/>
          </p:cNvSpPr>
          <p:nvPr userDrawn="1"/>
        </p:nvSpPr>
        <p:spPr>
          <a:xfrm>
            <a:off x="457676" y="294747"/>
            <a:ext cx="8228649" cy="803357"/>
          </a:xfrm>
          <a:prstGeom prst="rect">
            <a:avLst/>
          </a:prstGeom>
        </p:spPr>
        <p:txBody>
          <a:bodyPr/>
          <a:lstStyle>
            <a:lvl1pPr algn="l" defTabSz="851533" rtl="0" eaLnBrk="0" fontAlgn="base" hangingPunct="0">
              <a:spcBef>
                <a:spcPct val="0"/>
              </a:spcBef>
              <a:spcAft>
                <a:spcPct val="0"/>
              </a:spcAft>
              <a:defRPr sz="4106">
                <a:solidFill>
                  <a:schemeClr val="bg1"/>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a:lstStyle>
          <a:p>
            <a:r>
              <a:rPr lang="fr-FR" kern="0" dirty="0" smtClean="0"/>
              <a:t>Modifiez le style du titre</a:t>
            </a:r>
            <a:endParaRPr lang="fr-FR" kern="0" dirty="0"/>
          </a:p>
        </p:txBody>
      </p:sp>
      <p:sp>
        <p:nvSpPr>
          <p:cNvPr id="5" name="Espace réservé du contenu 2"/>
          <p:cNvSpPr>
            <a:spLocks noGrp="1"/>
          </p:cNvSpPr>
          <p:nvPr>
            <p:ph idx="11"/>
          </p:nvPr>
        </p:nvSpPr>
        <p:spPr>
          <a:xfrm>
            <a:off x="4685016" y="1600776"/>
            <a:ext cx="4001309"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smtClean="0"/>
              <a:t>Modifiez les styles du texte du masque</a:t>
            </a:r>
          </a:p>
          <a:p>
            <a:pPr lvl="1"/>
            <a:r>
              <a:rPr lang="fr-FR" dirty="0" smtClean="0"/>
              <a:t>	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contenu 2"/>
          <p:cNvSpPr>
            <a:spLocks noGrp="1"/>
          </p:cNvSpPr>
          <p:nvPr>
            <p:ph idx="12"/>
          </p:nvPr>
        </p:nvSpPr>
        <p:spPr>
          <a:xfrm>
            <a:off x="610077" y="1619612"/>
            <a:ext cx="3838634" cy="4525935"/>
          </a:xfrm>
          <a:prstGeom prst="rect">
            <a:avLst/>
          </a:prstGeom>
        </p:spPr>
        <p:txBody>
          <a:bodyPr/>
          <a:lstStyle>
            <a:lvl1pPr marL="457200" indent="-457200">
              <a:buFontTx/>
              <a:buChar char="●"/>
              <a:defRPr sz="2800">
                <a:solidFill>
                  <a:srgbClr val="F08A00"/>
                </a:solidFill>
              </a:defRPr>
            </a:lvl1pPr>
            <a:lvl2pPr marL="769345" indent="-342900">
              <a:buFont typeface="Akzidenz-Grotesk Std Regular" panose="02000503030000020003" pitchFamily="2" charset="0"/>
              <a:buChar char="–"/>
              <a:defRPr sz="2000">
                <a:solidFill>
                  <a:schemeClr val="accent4"/>
                </a:solidFill>
              </a:defRPr>
            </a:lvl2pPr>
            <a:lvl3pPr marL="1194432" indent="-342900">
              <a:buFont typeface="Courier New" panose="02070309020205020404" pitchFamily="49" charset="0"/>
              <a:buChar char="o"/>
              <a:defRPr sz="2053">
                <a:solidFill>
                  <a:schemeClr val="accent4"/>
                </a:solidFill>
              </a:defRPr>
            </a:lvl3pPr>
            <a:lvl4pPr marL="1620878" indent="-342900">
              <a:buFont typeface="Wingdings" panose="05000000000000000000" pitchFamily="2" charset="2"/>
              <a:buChar char="§"/>
              <a:defRPr>
                <a:solidFill>
                  <a:schemeClr val="accent4"/>
                </a:solidFill>
              </a:defRPr>
            </a:lvl4pPr>
            <a:lvl5pPr marL="1988815" indent="-285750">
              <a:buFontTx/>
              <a:buChar char="»"/>
              <a:defRPr sz="1600" baseline="0">
                <a:solidFill>
                  <a:schemeClr val="accent4"/>
                </a:solidFill>
              </a:defRPr>
            </a:lvl5pPr>
            <a:lvl6pPr marL="2094200" indent="0">
              <a:buNone/>
              <a:defRPr sz="1400" i="1">
                <a:solidFill>
                  <a:schemeClr val="accent4"/>
                </a:solidFill>
              </a:defRPr>
            </a:lvl6pPr>
          </a:lstStyle>
          <a:p>
            <a:pPr lvl="0"/>
            <a:r>
              <a:rPr lang="fr-FR" dirty="0" smtClean="0"/>
              <a:t>Modifiez les styles du texte du masque</a:t>
            </a:r>
          </a:p>
          <a:p>
            <a:pPr lvl="1"/>
            <a:r>
              <a:rPr lang="fr-FR" dirty="0" smtClean="0"/>
              <a:t>	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92539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1"/>
            <a:ext cx="9144000" cy="5634680"/>
          </a:xfrm>
          <a:prstGeom prst="rect">
            <a:avLst/>
          </a:prstGeom>
          <a:solidFill>
            <a:srgbClr val="007B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fr-FR" altLang="fr-FR" sz="1224" smtClean="0"/>
          </a:p>
        </p:txBody>
      </p:sp>
      <p:pic>
        <p:nvPicPr>
          <p:cNvPr id="1027" name="Picture 3" descr="Z:\Dpt COM dvpt RESSOURCES\Communication\Salons\LaDCC_Volontariat_Logo_Sans-Baseline_1000p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698" y="181709"/>
            <a:ext cx="2046637" cy="10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a:xfrm>
            <a:off x="1295400" y="3754438"/>
            <a:ext cx="6858000" cy="1655762"/>
          </a:xfrm>
        </p:spPr>
        <p:txBody>
          <a:bodyPr/>
          <a:lstStyle>
            <a:lvl1pPr marL="0" indent="0" algn="ctr" defTabSz="676946" rtl="0" eaLnBrk="0" fontAlgn="base" hangingPunct="0">
              <a:spcBef>
                <a:spcPct val="20000"/>
              </a:spcBef>
              <a:spcAft>
                <a:spcPct val="0"/>
              </a:spcAft>
              <a:buNone/>
              <a:defRPr sz="2400">
                <a:solidFill>
                  <a:schemeClr val="tx1"/>
                </a:solidFill>
                <a:latin typeface="+mn-lt"/>
                <a:ea typeface="+mn-ea"/>
                <a:cs typeface="+mn-cs"/>
              </a:defRPr>
            </a:lvl1pPr>
            <a:lvl2pPr marL="457200" indent="0" algn="ctr" defTabSz="676946" rtl="0" eaLnBrk="0" fontAlgn="base" hangingPunct="0">
              <a:spcBef>
                <a:spcPct val="20000"/>
              </a:spcBef>
              <a:spcAft>
                <a:spcPct val="0"/>
              </a:spcAft>
              <a:buNone/>
              <a:defRPr sz="2000">
                <a:solidFill>
                  <a:schemeClr val="tx1"/>
                </a:solidFill>
                <a:latin typeface="+mn-lt"/>
              </a:defRPr>
            </a:lvl2pPr>
            <a:lvl3pPr marL="914400" indent="0" algn="ctr" defTabSz="676946" rtl="0" eaLnBrk="0" fontAlgn="base" hangingPunct="0">
              <a:spcBef>
                <a:spcPct val="20000"/>
              </a:spcBef>
              <a:spcAft>
                <a:spcPct val="0"/>
              </a:spcAft>
              <a:buNone/>
              <a:defRPr sz="1800">
                <a:solidFill>
                  <a:schemeClr val="tx1"/>
                </a:solidFill>
                <a:latin typeface="+mn-lt"/>
              </a:defRPr>
            </a:lvl3pPr>
            <a:lvl4pPr marL="1371600" indent="0" algn="ctr" defTabSz="676946" rtl="0" eaLnBrk="0" fontAlgn="base" hangingPunct="0">
              <a:spcBef>
                <a:spcPct val="20000"/>
              </a:spcBef>
              <a:spcAft>
                <a:spcPct val="0"/>
              </a:spcAft>
              <a:buNone/>
              <a:defRPr sz="1600">
                <a:solidFill>
                  <a:schemeClr val="tx1"/>
                </a:solidFill>
                <a:latin typeface="+mn-lt"/>
              </a:defRPr>
            </a:lvl4pPr>
            <a:lvl5pPr marL="1828800" indent="0" algn="ctr" defTabSz="676946" rtl="0" eaLnBrk="0" fontAlgn="base" hangingPunct="0">
              <a:spcBef>
                <a:spcPct val="20000"/>
              </a:spcBef>
              <a:spcAft>
                <a:spcPct val="0"/>
              </a:spcAft>
              <a:buNone/>
              <a:defRPr sz="1600">
                <a:solidFill>
                  <a:schemeClr val="tx1"/>
                </a:solidFill>
                <a:latin typeface="+mn-lt"/>
              </a:defRPr>
            </a:lvl5pPr>
            <a:lvl6pPr marL="2286000" indent="0" algn="ctr" defTabSz="676946" rtl="0" fontAlgn="base">
              <a:spcBef>
                <a:spcPct val="20000"/>
              </a:spcBef>
              <a:spcAft>
                <a:spcPct val="0"/>
              </a:spcAft>
              <a:buNone/>
              <a:defRPr sz="1600">
                <a:solidFill>
                  <a:schemeClr val="tx1"/>
                </a:solidFill>
                <a:latin typeface="+mn-lt"/>
              </a:defRPr>
            </a:lvl6pPr>
            <a:lvl7pPr marL="2743200" indent="0" algn="ctr" defTabSz="676946" rtl="0" fontAlgn="base">
              <a:spcBef>
                <a:spcPct val="20000"/>
              </a:spcBef>
              <a:spcAft>
                <a:spcPct val="0"/>
              </a:spcAft>
              <a:buNone/>
              <a:defRPr sz="1600">
                <a:solidFill>
                  <a:schemeClr val="tx1"/>
                </a:solidFill>
                <a:latin typeface="+mn-lt"/>
              </a:defRPr>
            </a:lvl7pPr>
            <a:lvl8pPr marL="3200400" indent="0" algn="ctr" defTabSz="676946" rtl="0" fontAlgn="base">
              <a:spcBef>
                <a:spcPct val="20000"/>
              </a:spcBef>
              <a:spcAft>
                <a:spcPct val="0"/>
              </a:spcAft>
              <a:buNone/>
              <a:defRPr sz="1600">
                <a:solidFill>
                  <a:schemeClr val="tx1"/>
                </a:solidFill>
                <a:latin typeface="+mn-lt"/>
              </a:defRPr>
            </a:lvl8pPr>
            <a:lvl9pPr marL="3657600" indent="0" algn="ctr" defTabSz="676946" rtl="0" fontAlgn="base">
              <a:spcBef>
                <a:spcPct val="20000"/>
              </a:spcBef>
              <a:spcAft>
                <a:spcPct val="0"/>
              </a:spcAft>
              <a:buNone/>
              <a:defRPr sz="1600">
                <a:solidFill>
                  <a:schemeClr val="tx1"/>
                </a:solidFill>
                <a:latin typeface="+mn-lt"/>
              </a:defRPr>
            </a:lvl9pPr>
          </a:lstStyle>
          <a:p>
            <a:r>
              <a:rPr lang="fr-FR" kern="0" dirty="0" smtClean="0"/>
              <a:t>Sous-titre de la présentation</a:t>
            </a:r>
            <a:endParaRPr lang="en-US" kern="0" dirty="0"/>
          </a:p>
        </p:txBody>
      </p:sp>
      <p:sp>
        <p:nvSpPr>
          <p:cNvPr id="8" name="Subtitle 2"/>
          <p:cNvSpPr txBox="1">
            <a:spLocks/>
          </p:cNvSpPr>
          <p:nvPr userDrawn="1"/>
        </p:nvSpPr>
        <p:spPr>
          <a:xfrm>
            <a:off x="-74141" y="6030119"/>
            <a:ext cx="6858000" cy="1655762"/>
          </a:xfrm>
        </p:spPr>
        <p:txBody>
          <a:bodyPr/>
          <a:lstStyle>
            <a:lvl1pPr marL="0" indent="0" algn="ctr" defTabSz="676946" rtl="0" eaLnBrk="0" fontAlgn="base" hangingPunct="0">
              <a:spcBef>
                <a:spcPct val="20000"/>
              </a:spcBef>
              <a:spcAft>
                <a:spcPct val="0"/>
              </a:spcAft>
              <a:buNone/>
              <a:defRPr sz="2400" baseline="0">
                <a:solidFill>
                  <a:schemeClr val="tx1"/>
                </a:solidFill>
                <a:latin typeface="+mn-lt"/>
                <a:ea typeface="+mn-ea"/>
                <a:cs typeface="+mn-cs"/>
              </a:defRPr>
            </a:lvl1pPr>
            <a:lvl2pPr marL="457200" indent="0" algn="ctr" defTabSz="676946" rtl="0" eaLnBrk="0" fontAlgn="base" hangingPunct="0">
              <a:spcBef>
                <a:spcPct val="20000"/>
              </a:spcBef>
              <a:spcAft>
                <a:spcPct val="0"/>
              </a:spcAft>
              <a:buNone/>
              <a:defRPr sz="2000">
                <a:solidFill>
                  <a:schemeClr val="tx1"/>
                </a:solidFill>
                <a:latin typeface="+mn-lt"/>
              </a:defRPr>
            </a:lvl2pPr>
            <a:lvl3pPr marL="914400" indent="0" algn="ctr" defTabSz="676946" rtl="0" eaLnBrk="0" fontAlgn="base" hangingPunct="0">
              <a:spcBef>
                <a:spcPct val="20000"/>
              </a:spcBef>
              <a:spcAft>
                <a:spcPct val="0"/>
              </a:spcAft>
              <a:buNone/>
              <a:defRPr sz="1800">
                <a:solidFill>
                  <a:schemeClr val="tx1"/>
                </a:solidFill>
                <a:latin typeface="+mn-lt"/>
              </a:defRPr>
            </a:lvl3pPr>
            <a:lvl4pPr marL="1371600" indent="0" algn="ctr" defTabSz="676946" rtl="0" eaLnBrk="0" fontAlgn="base" hangingPunct="0">
              <a:spcBef>
                <a:spcPct val="20000"/>
              </a:spcBef>
              <a:spcAft>
                <a:spcPct val="0"/>
              </a:spcAft>
              <a:buNone/>
              <a:defRPr sz="1600">
                <a:solidFill>
                  <a:schemeClr val="tx1"/>
                </a:solidFill>
                <a:latin typeface="+mn-lt"/>
              </a:defRPr>
            </a:lvl4pPr>
            <a:lvl5pPr marL="1828800" indent="0" algn="ctr" defTabSz="676946" rtl="0" eaLnBrk="0" fontAlgn="base" hangingPunct="0">
              <a:spcBef>
                <a:spcPct val="20000"/>
              </a:spcBef>
              <a:spcAft>
                <a:spcPct val="0"/>
              </a:spcAft>
              <a:buNone/>
              <a:defRPr sz="1600">
                <a:solidFill>
                  <a:schemeClr val="tx1"/>
                </a:solidFill>
                <a:latin typeface="+mn-lt"/>
              </a:defRPr>
            </a:lvl5pPr>
            <a:lvl6pPr marL="2286000" indent="0" algn="ctr" defTabSz="676946" rtl="0" fontAlgn="base">
              <a:spcBef>
                <a:spcPct val="20000"/>
              </a:spcBef>
              <a:spcAft>
                <a:spcPct val="0"/>
              </a:spcAft>
              <a:buNone/>
              <a:defRPr sz="1600">
                <a:solidFill>
                  <a:schemeClr val="tx1"/>
                </a:solidFill>
                <a:latin typeface="+mn-lt"/>
              </a:defRPr>
            </a:lvl6pPr>
            <a:lvl7pPr marL="2743200" indent="0" algn="ctr" defTabSz="676946" rtl="0" fontAlgn="base">
              <a:spcBef>
                <a:spcPct val="20000"/>
              </a:spcBef>
              <a:spcAft>
                <a:spcPct val="0"/>
              </a:spcAft>
              <a:buNone/>
              <a:defRPr sz="1600">
                <a:solidFill>
                  <a:schemeClr val="tx1"/>
                </a:solidFill>
                <a:latin typeface="+mn-lt"/>
              </a:defRPr>
            </a:lvl7pPr>
            <a:lvl8pPr marL="3200400" indent="0" algn="ctr" defTabSz="676946" rtl="0" fontAlgn="base">
              <a:spcBef>
                <a:spcPct val="20000"/>
              </a:spcBef>
              <a:spcAft>
                <a:spcPct val="0"/>
              </a:spcAft>
              <a:buNone/>
              <a:defRPr sz="1600">
                <a:solidFill>
                  <a:schemeClr val="tx1"/>
                </a:solidFill>
                <a:latin typeface="+mn-lt"/>
              </a:defRPr>
            </a:lvl8pPr>
            <a:lvl9pPr marL="3657600" indent="0" algn="ctr" defTabSz="676946" rtl="0" fontAlgn="base">
              <a:spcBef>
                <a:spcPct val="20000"/>
              </a:spcBef>
              <a:spcAft>
                <a:spcPct val="0"/>
              </a:spcAft>
              <a:buNone/>
              <a:defRPr sz="1600">
                <a:solidFill>
                  <a:schemeClr val="tx1"/>
                </a:solidFill>
                <a:latin typeface="+mn-lt"/>
              </a:defRPr>
            </a:lvl9pPr>
          </a:lstStyle>
          <a:p>
            <a:r>
              <a:rPr lang="fr-FR" kern="0" dirty="0" smtClean="0"/>
              <a:t>Délégation Catholique pour la Coopération</a:t>
            </a:r>
            <a:endParaRPr lang="en-US" kern="0" dirty="0"/>
          </a:p>
        </p:txBody>
      </p:sp>
      <p:sp>
        <p:nvSpPr>
          <p:cNvPr id="2" name="Espace réservé du titre 1"/>
          <p:cNvSpPr>
            <a:spLocks noGrp="1"/>
          </p:cNvSpPr>
          <p:nvPr>
            <p:ph type="title"/>
          </p:nvPr>
        </p:nvSpPr>
        <p:spPr>
          <a:xfrm>
            <a:off x="628650" y="2154559"/>
            <a:ext cx="78867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3534503373"/>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txStyles>
    <p:titleStyle>
      <a:lvl1pPr algn="ctr" defTabSz="676946" rtl="0" eaLnBrk="1" fontAlgn="base" hangingPunct="1">
        <a:spcBef>
          <a:spcPct val="0"/>
        </a:spcBef>
        <a:spcAft>
          <a:spcPct val="0"/>
        </a:spcAft>
        <a:defRPr sz="2800">
          <a:solidFill>
            <a:schemeClr val="tx2"/>
          </a:solidFill>
          <a:latin typeface="+mj-lt"/>
          <a:ea typeface="+mj-ea"/>
          <a:cs typeface="+mj-cs"/>
        </a:defRPr>
      </a:lvl1pPr>
      <a:lvl2pPr algn="ctr" defTabSz="676946" rtl="0" eaLnBrk="1" fontAlgn="base" hangingPunct="1">
        <a:spcBef>
          <a:spcPct val="0"/>
        </a:spcBef>
        <a:spcAft>
          <a:spcPct val="0"/>
        </a:spcAft>
        <a:defRPr sz="3265">
          <a:solidFill>
            <a:schemeClr val="tx2"/>
          </a:solidFill>
          <a:latin typeface="Arial" charset="0"/>
        </a:defRPr>
      </a:lvl2pPr>
      <a:lvl3pPr algn="ctr" defTabSz="676946" rtl="0" eaLnBrk="1" fontAlgn="base" hangingPunct="1">
        <a:spcBef>
          <a:spcPct val="0"/>
        </a:spcBef>
        <a:spcAft>
          <a:spcPct val="0"/>
        </a:spcAft>
        <a:defRPr sz="3265">
          <a:solidFill>
            <a:schemeClr val="tx2"/>
          </a:solidFill>
          <a:latin typeface="Arial" charset="0"/>
        </a:defRPr>
      </a:lvl3pPr>
      <a:lvl4pPr algn="ctr" defTabSz="676946" rtl="0" eaLnBrk="1" fontAlgn="base" hangingPunct="1">
        <a:spcBef>
          <a:spcPct val="0"/>
        </a:spcBef>
        <a:spcAft>
          <a:spcPct val="0"/>
        </a:spcAft>
        <a:defRPr sz="3265">
          <a:solidFill>
            <a:schemeClr val="tx2"/>
          </a:solidFill>
          <a:latin typeface="Arial" charset="0"/>
        </a:defRPr>
      </a:lvl4pPr>
      <a:lvl5pPr algn="ctr" defTabSz="676946" rtl="0" eaLnBrk="1" fontAlgn="base" hangingPunct="1">
        <a:spcBef>
          <a:spcPct val="0"/>
        </a:spcBef>
        <a:spcAft>
          <a:spcPct val="0"/>
        </a:spcAft>
        <a:defRPr sz="3265">
          <a:solidFill>
            <a:schemeClr val="tx2"/>
          </a:solidFill>
          <a:latin typeface="Arial" charset="0"/>
        </a:defRPr>
      </a:lvl5pPr>
      <a:lvl6pPr marL="310942" algn="ctr" defTabSz="676946" rtl="0" eaLnBrk="1" fontAlgn="base" hangingPunct="1">
        <a:spcBef>
          <a:spcPct val="0"/>
        </a:spcBef>
        <a:spcAft>
          <a:spcPct val="0"/>
        </a:spcAft>
        <a:defRPr sz="3265">
          <a:solidFill>
            <a:schemeClr val="tx2"/>
          </a:solidFill>
          <a:latin typeface="Arial" charset="0"/>
        </a:defRPr>
      </a:lvl6pPr>
      <a:lvl7pPr marL="621884" algn="ctr" defTabSz="676946" rtl="0" eaLnBrk="1" fontAlgn="base" hangingPunct="1">
        <a:spcBef>
          <a:spcPct val="0"/>
        </a:spcBef>
        <a:spcAft>
          <a:spcPct val="0"/>
        </a:spcAft>
        <a:defRPr sz="3265">
          <a:solidFill>
            <a:schemeClr val="tx2"/>
          </a:solidFill>
          <a:latin typeface="Arial" charset="0"/>
        </a:defRPr>
      </a:lvl7pPr>
      <a:lvl8pPr marL="932825" algn="ctr" defTabSz="676946" rtl="0" eaLnBrk="1" fontAlgn="base" hangingPunct="1">
        <a:spcBef>
          <a:spcPct val="0"/>
        </a:spcBef>
        <a:spcAft>
          <a:spcPct val="0"/>
        </a:spcAft>
        <a:defRPr sz="3265">
          <a:solidFill>
            <a:schemeClr val="tx2"/>
          </a:solidFill>
          <a:latin typeface="Arial" charset="0"/>
        </a:defRPr>
      </a:lvl8pPr>
      <a:lvl9pPr marL="1243767" algn="ctr" defTabSz="676946" rtl="0" eaLnBrk="1" fontAlgn="base" hangingPunct="1">
        <a:spcBef>
          <a:spcPct val="0"/>
        </a:spcBef>
        <a:spcAft>
          <a:spcPct val="0"/>
        </a:spcAft>
        <a:defRPr sz="3265">
          <a:solidFill>
            <a:schemeClr val="tx2"/>
          </a:solidFill>
          <a:latin typeface="Arial" charset="0"/>
        </a:defRPr>
      </a:lvl9pPr>
    </p:titleStyle>
    <p:bodyStyle>
      <a:lvl1pPr marL="253721" indent="-253721" algn="l" defTabSz="676946" rtl="0" eaLnBrk="1" fontAlgn="base" hangingPunct="1">
        <a:spcBef>
          <a:spcPct val="20000"/>
        </a:spcBef>
        <a:spcAft>
          <a:spcPct val="0"/>
        </a:spcAft>
        <a:buChar char="•"/>
        <a:defRPr sz="2381">
          <a:solidFill>
            <a:schemeClr val="tx1"/>
          </a:solidFill>
          <a:latin typeface="+mn-lt"/>
          <a:ea typeface="+mn-ea"/>
          <a:cs typeface="+mn-cs"/>
        </a:defRPr>
      </a:lvl1pPr>
      <a:lvl2pPr marL="550626" indent="-211613" algn="l" defTabSz="676946" rtl="0" eaLnBrk="1" fontAlgn="base" hangingPunct="1">
        <a:spcBef>
          <a:spcPct val="20000"/>
        </a:spcBef>
        <a:spcAft>
          <a:spcPct val="0"/>
        </a:spcAft>
        <a:buChar char="–"/>
        <a:defRPr sz="2040">
          <a:solidFill>
            <a:schemeClr val="tx1"/>
          </a:solidFill>
          <a:latin typeface="+mn-lt"/>
        </a:defRPr>
      </a:lvl2pPr>
      <a:lvl3pPr marL="846452" indent="-169507" algn="l" defTabSz="676946" rtl="0" eaLnBrk="1" fontAlgn="base" hangingPunct="1">
        <a:spcBef>
          <a:spcPct val="20000"/>
        </a:spcBef>
        <a:spcAft>
          <a:spcPct val="0"/>
        </a:spcAft>
        <a:buChar char="•"/>
        <a:defRPr sz="1768">
          <a:solidFill>
            <a:schemeClr val="tx1"/>
          </a:solidFill>
          <a:latin typeface="+mn-lt"/>
        </a:defRPr>
      </a:lvl3pPr>
      <a:lvl4pPr marL="1184386" indent="-168427" algn="l" defTabSz="676946" rtl="0" eaLnBrk="1" fontAlgn="base" hangingPunct="1">
        <a:spcBef>
          <a:spcPct val="20000"/>
        </a:spcBef>
        <a:spcAft>
          <a:spcPct val="0"/>
        </a:spcAft>
        <a:buChar char="–"/>
        <a:defRPr sz="1496">
          <a:solidFill>
            <a:schemeClr val="tx1"/>
          </a:solidFill>
          <a:latin typeface="+mn-lt"/>
        </a:defRPr>
      </a:lvl4pPr>
      <a:lvl5pPr marL="1523399" indent="-169507" algn="l" defTabSz="676946" rtl="0" eaLnBrk="1" fontAlgn="base" hangingPunct="1">
        <a:spcBef>
          <a:spcPct val="20000"/>
        </a:spcBef>
        <a:spcAft>
          <a:spcPct val="0"/>
        </a:spcAft>
        <a:buChar char="»"/>
        <a:defRPr sz="1496">
          <a:solidFill>
            <a:schemeClr val="tx1"/>
          </a:solidFill>
          <a:latin typeface="+mn-lt"/>
        </a:defRPr>
      </a:lvl5pPr>
      <a:lvl6pPr marL="1834340" indent="-169507" algn="l" defTabSz="676946" rtl="0" eaLnBrk="1" fontAlgn="base" hangingPunct="1">
        <a:spcBef>
          <a:spcPct val="20000"/>
        </a:spcBef>
        <a:spcAft>
          <a:spcPct val="0"/>
        </a:spcAft>
        <a:buChar char="»"/>
        <a:defRPr sz="1496">
          <a:solidFill>
            <a:schemeClr val="tx1"/>
          </a:solidFill>
          <a:latin typeface="+mn-lt"/>
        </a:defRPr>
      </a:lvl6pPr>
      <a:lvl7pPr marL="2145282" indent="-169507" algn="l" defTabSz="676946" rtl="0" eaLnBrk="1" fontAlgn="base" hangingPunct="1">
        <a:spcBef>
          <a:spcPct val="20000"/>
        </a:spcBef>
        <a:spcAft>
          <a:spcPct val="0"/>
        </a:spcAft>
        <a:buChar char="»"/>
        <a:defRPr sz="1496">
          <a:solidFill>
            <a:schemeClr val="tx1"/>
          </a:solidFill>
          <a:latin typeface="+mn-lt"/>
        </a:defRPr>
      </a:lvl7pPr>
      <a:lvl8pPr marL="2456224" indent="-169507" algn="l" defTabSz="676946" rtl="0" eaLnBrk="1" fontAlgn="base" hangingPunct="1">
        <a:spcBef>
          <a:spcPct val="20000"/>
        </a:spcBef>
        <a:spcAft>
          <a:spcPct val="0"/>
        </a:spcAft>
        <a:buChar char="»"/>
        <a:defRPr sz="1496">
          <a:solidFill>
            <a:schemeClr val="tx1"/>
          </a:solidFill>
          <a:latin typeface="+mn-lt"/>
        </a:defRPr>
      </a:lvl8pPr>
      <a:lvl9pPr marL="2767166" indent="-169507" algn="l" defTabSz="676946" rtl="0" eaLnBrk="1" fontAlgn="base" hangingPunct="1">
        <a:spcBef>
          <a:spcPct val="20000"/>
        </a:spcBef>
        <a:spcAft>
          <a:spcPct val="0"/>
        </a:spcAft>
        <a:buChar char="»"/>
        <a:defRPr sz="1496">
          <a:solidFill>
            <a:schemeClr val="tx1"/>
          </a:solidFill>
          <a:latin typeface="+mn-lt"/>
        </a:defRPr>
      </a:lvl9pPr>
    </p:bodyStyle>
    <p:otherStyle>
      <a:defPPr>
        <a:defRPr lang="fr-FR"/>
      </a:defPPr>
      <a:lvl1pPr marL="0" algn="l" defTabSz="621884" rtl="0" eaLnBrk="1" latinLnBrk="0" hangingPunct="1">
        <a:defRPr sz="1224" kern="1200">
          <a:solidFill>
            <a:schemeClr val="tx1"/>
          </a:solidFill>
          <a:latin typeface="+mn-lt"/>
          <a:ea typeface="+mn-ea"/>
          <a:cs typeface="+mn-cs"/>
        </a:defRPr>
      </a:lvl1pPr>
      <a:lvl2pPr marL="310942" algn="l" defTabSz="621884" rtl="0" eaLnBrk="1" latinLnBrk="0" hangingPunct="1">
        <a:defRPr sz="1224" kern="1200">
          <a:solidFill>
            <a:schemeClr val="tx1"/>
          </a:solidFill>
          <a:latin typeface="+mn-lt"/>
          <a:ea typeface="+mn-ea"/>
          <a:cs typeface="+mn-cs"/>
        </a:defRPr>
      </a:lvl2pPr>
      <a:lvl3pPr marL="621884" algn="l" defTabSz="621884" rtl="0" eaLnBrk="1" latinLnBrk="0" hangingPunct="1">
        <a:defRPr sz="1224" kern="1200">
          <a:solidFill>
            <a:schemeClr val="tx1"/>
          </a:solidFill>
          <a:latin typeface="+mn-lt"/>
          <a:ea typeface="+mn-ea"/>
          <a:cs typeface="+mn-cs"/>
        </a:defRPr>
      </a:lvl3pPr>
      <a:lvl4pPr marL="932825" algn="l" defTabSz="621884" rtl="0" eaLnBrk="1" latinLnBrk="0" hangingPunct="1">
        <a:defRPr sz="1224" kern="1200">
          <a:solidFill>
            <a:schemeClr val="tx1"/>
          </a:solidFill>
          <a:latin typeface="+mn-lt"/>
          <a:ea typeface="+mn-ea"/>
          <a:cs typeface="+mn-cs"/>
        </a:defRPr>
      </a:lvl4pPr>
      <a:lvl5pPr marL="1243767" algn="l" defTabSz="621884" rtl="0" eaLnBrk="1" latinLnBrk="0" hangingPunct="1">
        <a:defRPr sz="1224" kern="1200">
          <a:solidFill>
            <a:schemeClr val="tx1"/>
          </a:solidFill>
          <a:latin typeface="+mn-lt"/>
          <a:ea typeface="+mn-ea"/>
          <a:cs typeface="+mn-cs"/>
        </a:defRPr>
      </a:lvl5pPr>
      <a:lvl6pPr marL="1554709" algn="l" defTabSz="621884" rtl="0" eaLnBrk="1" latinLnBrk="0" hangingPunct="1">
        <a:defRPr sz="1224" kern="1200">
          <a:solidFill>
            <a:schemeClr val="tx1"/>
          </a:solidFill>
          <a:latin typeface="+mn-lt"/>
          <a:ea typeface="+mn-ea"/>
          <a:cs typeface="+mn-cs"/>
        </a:defRPr>
      </a:lvl6pPr>
      <a:lvl7pPr marL="1865651" algn="l" defTabSz="621884" rtl="0" eaLnBrk="1" latinLnBrk="0" hangingPunct="1">
        <a:defRPr sz="1224" kern="1200">
          <a:solidFill>
            <a:schemeClr val="tx1"/>
          </a:solidFill>
          <a:latin typeface="+mn-lt"/>
          <a:ea typeface="+mn-ea"/>
          <a:cs typeface="+mn-cs"/>
        </a:defRPr>
      </a:lvl7pPr>
      <a:lvl8pPr marL="2176592" algn="l" defTabSz="621884" rtl="0" eaLnBrk="1" latinLnBrk="0" hangingPunct="1">
        <a:defRPr sz="1224" kern="1200">
          <a:solidFill>
            <a:schemeClr val="tx1"/>
          </a:solidFill>
          <a:latin typeface="+mn-lt"/>
          <a:ea typeface="+mn-ea"/>
          <a:cs typeface="+mn-cs"/>
        </a:defRPr>
      </a:lvl8pPr>
      <a:lvl9pPr marL="2487534" algn="l" defTabSz="621884" rtl="0" eaLnBrk="1" latinLnBrk="0" hangingPunct="1">
        <a:defRPr sz="12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1273999"/>
          </a:xfrm>
          <a:prstGeom prst="rect">
            <a:avLst/>
          </a:prstGeom>
          <a:solidFill>
            <a:srgbClr val="007B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fr-FR" altLang="fr-FR" sz="1540" smtClean="0"/>
          </a:p>
        </p:txBody>
      </p:sp>
      <p:pic>
        <p:nvPicPr>
          <p:cNvPr id="1027" name="Picture 3" descr="Z:\Dpt COM dvpt RESSOURCES\Communication\Salons\LaDCC_Volontariat_Logo_Sans-Baseline_1000px.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36249" y="99329"/>
            <a:ext cx="2046637" cy="10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333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701" r:id="rId4"/>
    <p:sldLayoutId id="2147483691" r:id="rId5"/>
  </p:sldLayoutIdLst>
  <p:timing>
    <p:tnLst>
      <p:par>
        <p:cTn id="1" dur="indefinite" restart="never" nodeType="tmRoot"/>
      </p:par>
    </p:tnLst>
  </p:timing>
  <p:txStyles>
    <p:titleStyle>
      <a:lvl1pPr algn="ctr" defTabSz="851533" rtl="0" eaLnBrk="0" fontAlgn="base" hangingPunct="0">
        <a:spcBef>
          <a:spcPct val="0"/>
        </a:spcBef>
        <a:spcAft>
          <a:spcPct val="0"/>
        </a:spcAft>
        <a:defRPr sz="4106">
          <a:solidFill>
            <a:schemeClr val="tx2"/>
          </a:solidFill>
          <a:latin typeface="+mj-lt"/>
          <a:ea typeface="+mj-ea"/>
          <a:cs typeface="+mj-cs"/>
        </a:defRPr>
      </a:lvl1pPr>
      <a:lvl2pPr algn="ctr" defTabSz="851533" rtl="0" eaLnBrk="0" fontAlgn="base" hangingPunct="0">
        <a:spcBef>
          <a:spcPct val="0"/>
        </a:spcBef>
        <a:spcAft>
          <a:spcPct val="0"/>
        </a:spcAft>
        <a:defRPr sz="4106">
          <a:solidFill>
            <a:schemeClr val="tx2"/>
          </a:solidFill>
          <a:latin typeface="Arial" charset="0"/>
        </a:defRPr>
      </a:lvl2pPr>
      <a:lvl3pPr algn="ctr" defTabSz="851533" rtl="0" eaLnBrk="0" fontAlgn="base" hangingPunct="0">
        <a:spcBef>
          <a:spcPct val="0"/>
        </a:spcBef>
        <a:spcAft>
          <a:spcPct val="0"/>
        </a:spcAft>
        <a:defRPr sz="4106">
          <a:solidFill>
            <a:schemeClr val="tx2"/>
          </a:solidFill>
          <a:latin typeface="Arial" charset="0"/>
        </a:defRPr>
      </a:lvl3pPr>
      <a:lvl4pPr algn="ctr" defTabSz="851533" rtl="0" eaLnBrk="0" fontAlgn="base" hangingPunct="0">
        <a:spcBef>
          <a:spcPct val="0"/>
        </a:spcBef>
        <a:spcAft>
          <a:spcPct val="0"/>
        </a:spcAft>
        <a:defRPr sz="4106">
          <a:solidFill>
            <a:schemeClr val="tx2"/>
          </a:solidFill>
          <a:latin typeface="Arial" charset="0"/>
        </a:defRPr>
      </a:lvl4pPr>
      <a:lvl5pPr algn="ctr" defTabSz="851533" rtl="0" eaLnBrk="0" fontAlgn="base" hangingPunct="0">
        <a:spcBef>
          <a:spcPct val="0"/>
        </a:spcBef>
        <a:spcAft>
          <a:spcPct val="0"/>
        </a:spcAft>
        <a:defRPr sz="4106">
          <a:solidFill>
            <a:schemeClr val="tx2"/>
          </a:solidFill>
          <a:latin typeface="Arial" charset="0"/>
        </a:defRPr>
      </a:lvl5pPr>
      <a:lvl6pPr marL="391135" algn="ctr" defTabSz="851533" rtl="0" fontAlgn="base">
        <a:spcBef>
          <a:spcPct val="0"/>
        </a:spcBef>
        <a:spcAft>
          <a:spcPct val="0"/>
        </a:spcAft>
        <a:defRPr sz="4106">
          <a:solidFill>
            <a:schemeClr val="tx2"/>
          </a:solidFill>
          <a:latin typeface="Arial" charset="0"/>
        </a:defRPr>
      </a:lvl6pPr>
      <a:lvl7pPr marL="782269" algn="ctr" defTabSz="851533" rtl="0" fontAlgn="base">
        <a:spcBef>
          <a:spcPct val="0"/>
        </a:spcBef>
        <a:spcAft>
          <a:spcPct val="0"/>
        </a:spcAft>
        <a:defRPr sz="4106">
          <a:solidFill>
            <a:schemeClr val="tx2"/>
          </a:solidFill>
          <a:latin typeface="Arial" charset="0"/>
        </a:defRPr>
      </a:lvl7pPr>
      <a:lvl8pPr marL="1173404" algn="ctr" defTabSz="851533" rtl="0" fontAlgn="base">
        <a:spcBef>
          <a:spcPct val="0"/>
        </a:spcBef>
        <a:spcAft>
          <a:spcPct val="0"/>
        </a:spcAft>
        <a:defRPr sz="4106">
          <a:solidFill>
            <a:schemeClr val="tx2"/>
          </a:solidFill>
          <a:latin typeface="Arial" charset="0"/>
        </a:defRPr>
      </a:lvl8pPr>
      <a:lvl9pPr marL="1564538" algn="ctr" defTabSz="851533" rtl="0" fontAlgn="base">
        <a:spcBef>
          <a:spcPct val="0"/>
        </a:spcBef>
        <a:spcAft>
          <a:spcPct val="0"/>
        </a:spcAft>
        <a:defRPr sz="4106">
          <a:solidFill>
            <a:schemeClr val="tx2"/>
          </a:solidFill>
          <a:latin typeface="Arial" charset="0"/>
        </a:defRPr>
      </a:lvl9pPr>
    </p:titleStyle>
    <p:bodyStyle>
      <a:lvl1pPr marL="319155" indent="-319155" algn="l" defTabSz="851533" rtl="0" eaLnBrk="0" fontAlgn="base" hangingPunct="0">
        <a:spcBef>
          <a:spcPct val="20000"/>
        </a:spcBef>
        <a:spcAft>
          <a:spcPct val="0"/>
        </a:spcAft>
        <a:buChar char="•"/>
        <a:defRPr sz="2994">
          <a:solidFill>
            <a:schemeClr val="tx1"/>
          </a:solidFill>
          <a:latin typeface="+mn-lt"/>
          <a:ea typeface="+mn-ea"/>
          <a:cs typeface="+mn-cs"/>
        </a:defRPr>
      </a:lvl1pPr>
      <a:lvl2pPr marL="692634" indent="-266189" algn="l" defTabSz="851533" rtl="0" eaLnBrk="0" fontAlgn="base" hangingPunct="0">
        <a:spcBef>
          <a:spcPct val="20000"/>
        </a:spcBef>
        <a:spcAft>
          <a:spcPct val="0"/>
        </a:spcAft>
        <a:buChar char="–"/>
        <a:defRPr sz="2567">
          <a:solidFill>
            <a:schemeClr val="tx1"/>
          </a:solidFill>
          <a:latin typeface="+mn-lt"/>
        </a:defRPr>
      </a:lvl2pPr>
      <a:lvl3pPr marL="1064755" indent="-213223" algn="l" defTabSz="851533" rtl="0" eaLnBrk="0" fontAlgn="base" hangingPunct="0">
        <a:spcBef>
          <a:spcPct val="20000"/>
        </a:spcBef>
        <a:spcAft>
          <a:spcPct val="0"/>
        </a:spcAft>
        <a:buChar char="•"/>
        <a:defRPr sz="2224">
          <a:solidFill>
            <a:schemeClr val="tx1"/>
          </a:solidFill>
          <a:latin typeface="+mn-lt"/>
        </a:defRPr>
      </a:lvl3pPr>
      <a:lvl4pPr marL="1489843" indent="-211865" algn="l" defTabSz="851533" rtl="0" eaLnBrk="0" fontAlgn="base" hangingPunct="0">
        <a:spcBef>
          <a:spcPct val="20000"/>
        </a:spcBef>
        <a:spcAft>
          <a:spcPct val="0"/>
        </a:spcAft>
        <a:buChar char="–"/>
        <a:defRPr sz="1882">
          <a:solidFill>
            <a:schemeClr val="tx1"/>
          </a:solidFill>
          <a:latin typeface="+mn-lt"/>
        </a:defRPr>
      </a:lvl4pPr>
      <a:lvl5pPr marL="1916288" indent="-213223" algn="l" defTabSz="851533" rtl="0" eaLnBrk="0" fontAlgn="base" hangingPunct="0">
        <a:spcBef>
          <a:spcPct val="20000"/>
        </a:spcBef>
        <a:spcAft>
          <a:spcPct val="0"/>
        </a:spcAft>
        <a:buChar char="»"/>
        <a:defRPr sz="1882">
          <a:solidFill>
            <a:schemeClr val="tx1"/>
          </a:solidFill>
          <a:latin typeface="+mn-lt"/>
        </a:defRPr>
      </a:lvl5pPr>
      <a:lvl6pPr marL="2307423" indent="-213223" algn="l" defTabSz="851533" rtl="0" fontAlgn="base">
        <a:spcBef>
          <a:spcPct val="20000"/>
        </a:spcBef>
        <a:spcAft>
          <a:spcPct val="0"/>
        </a:spcAft>
        <a:buChar char="»"/>
        <a:defRPr sz="1882">
          <a:solidFill>
            <a:schemeClr val="tx1"/>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p:bodyStyle>
    <p:otherStyle>
      <a:defPPr>
        <a:defRPr lang="fr-FR"/>
      </a:defPPr>
      <a:lvl1pPr marL="0" algn="l" defTabSz="782269" rtl="0" eaLnBrk="1" latinLnBrk="0" hangingPunct="1">
        <a:defRPr sz="1540" kern="1200">
          <a:solidFill>
            <a:schemeClr val="tx1"/>
          </a:solidFill>
          <a:latin typeface="+mn-lt"/>
          <a:ea typeface="+mn-ea"/>
          <a:cs typeface="+mn-cs"/>
        </a:defRPr>
      </a:lvl1pPr>
      <a:lvl2pPr marL="391135" algn="l" defTabSz="782269" rtl="0" eaLnBrk="1" latinLnBrk="0" hangingPunct="1">
        <a:defRPr sz="1540" kern="1200">
          <a:solidFill>
            <a:schemeClr val="tx1"/>
          </a:solidFill>
          <a:latin typeface="+mn-lt"/>
          <a:ea typeface="+mn-ea"/>
          <a:cs typeface="+mn-cs"/>
        </a:defRPr>
      </a:lvl2pPr>
      <a:lvl3pPr marL="782269" algn="l" defTabSz="782269" rtl="0" eaLnBrk="1" latinLnBrk="0" hangingPunct="1">
        <a:defRPr sz="1540" kern="1200">
          <a:solidFill>
            <a:schemeClr val="tx1"/>
          </a:solidFill>
          <a:latin typeface="+mn-lt"/>
          <a:ea typeface="+mn-ea"/>
          <a:cs typeface="+mn-cs"/>
        </a:defRPr>
      </a:lvl3pPr>
      <a:lvl4pPr marL="1173404" algn="l" defTabSz="782269" rtl="0" eaLnBrk="1" latinLnBrk="0" hangingPunct="1">
        <a:defRPr sz="1540" kern="1200">
          <a:solidFill>
            <a:schemeClr val="tx1"/>
          </a:solidFill>
          <a:latin typeface="+mn-lt"/>
          <a:ea typeface="+mn-ea"/>
          <a:cs typeface="+mn-cs"/>
        </a:defRPr>
      </a:lvl4pPr>
      <a:lvl5pPr marL="1564538" algn="l" defTabSz="782269" rtl="0" eaLnBrk="1" latinLnBrk="0" hangingPunct="1">
        <a:defRPr sz="1540" kern="1200">
          <a:solidFill>
            <a:schemeClr val="tx1"/>
          </a:solidFill>
          <a:latin typeface="+mn-lt"/>
          <a:ea typeface="+mn-ea"/>
          <a:cs typeface="+mn-cs"/>
        </a:defRPr>
      </a:lvl5pPr>
      <a:lvl6pPr marL="1955673" algn="l" defTabSz="782269" rtl="0" eaLnBrk="1" latinLnBrk="0" hangingPunct="1">
        <a:defRPr sz="1540" kern="1200">
          <a:solidFill>
            <a:schemeClr val="tx1"/>
          </a:solidFill>
          <a:latin typeface="+mn-lt"/>
          <a:ea typeface="+mn-ea"/>
          <a:cs typeface="+mn-cs"/>
        </a:defRPr>
      </a:lvl6pPr>
      <a:lvl7pPr marL="2346808" algn="l" defTabSz="782269" rtl="0" eaLnBrk="1" latinLnBrk="0" hangingPunct="1">
        <a:defRPr sz="1540" kern="1200">
          <a:solidFill>
            <a:schemeClr val="tx1"/>
          </a:solidFill>
          <a:latin typeface="+mn-lt"/>
          <a:ea typeface="+mn-ea"/>
          <a:cs typeface="+mn-cs"/>
        </a:defRPr>
      </a:lvl7pPr>
      <a:lvl8pPr marL="2737942" algn="l" defTabSz="782269" rtl="0" eaLnBrk="1" latinLnBrk="0" hangingPunct="1">
        <a:defRPr sz="1540" kern="1200">
          <a:solidFill>
            <a:schemeClr val="tx1"/>
          </a:solidFill>
          <a:latin typeface="+mn-lt"/>
          <a:ea typeface="+mn-ea"/>
          <a:cs typeface="+mn-cs"/>
        </a:defRPr>
      </a:lvl8pPr>
      <a:lvl9pPr marL="3129077" algn="l" defTabSz="782269" rtl="0" eaLnBrk="1" latinLnBrk="0" hangingPunct="1">
        <a:defRPr sz="1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L’écoute active</a:t>
            </a:r>
            <a:endParaRPr lang="fr-FR" dirty="0"/>
          </a:p>
        </p:txBody>
      </p:sp>
    </p:spTree>
    <p:extLst>
      <p:ext uri="{BB962C8B-B14F-4D97-AF65-F5344CB8AC3E}">
        <p14:creationId xmlns:p14="http://schemas.microsoft.com/office/powerpoint/2010/main" val="2448709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Les postures de l’écoute active</a:t>
            </a:r>
            <a:endParaRPr lang="fr-FR" sz="4400" dirty="0"/>
          </a:p>
        </p:txBody>
      </p:sp>
      <p:pic>
        <p:nvPicPr>
          <p:cNvPr id="16" name="Image 15"/>
          <p:cNvPicPr>
            <a:picLocks noChangeAspect="1"/>
          </p:cNvPicPr>
          <p:nvPr/>
        </p:nvPicPr>
        <p:blipFill rotWithShape="1">
          <a:blip r:embed="rId2"/>
          <a:srcRect l="70790" t="15842" r="1281"/>
          <a:stretch/>
        </p:blipFill>
        <p:spPr>
          <a:xfrm>
            <a:off x="6329548" y="3776353"/>
            <a:ext cx="2446317" cy="2961544"/>
          </a:xfrm>
          <a:prstGeom prst="rect">
            <a:avLst/>
          </a:prstGeom>
        </p:spPr>
      </p:pic>
      <p:sp>
        <p:nvSpPr>
          <p:cNvPr id="4" name="ZoneTexte 3"/>
          <p:cNvSpPr txBox="1"/>
          <p:nvPr/>
        </p:nvSpPr>
        <p:spPr>
          <a:xfrm>
            <a:off x="0" y="1270576"/>
            <a:ext cx="9144001" cy="1938992"/>
          </a:xfrm>
          <a:prstGeom prst="rect">
            <a:avLst/>
          </a:prstGeom>
          <a:noFill/>
        </p:spPr>
        <p:txBody>
          <a:bodyPr wrap="square" rtlCol="0">
            <a:spAutoFit/>
          </a:bodyPr>
          <a:lstStyle/>
          <a:p>
            <a:r>
              <a:rPr lang="fr-FR" sz="4000" dirty="0" smtClean="0">
                <a:solidFill>
                  <a:srgbClr val="F08A00"/>
                </a:solidFill>
                <a:latin typeface="Akzidenz-Grotesk Std Light" panose="02000506040000020003" pitchFamily="2" charset="0"/>
              </a:rPr>
              <a:t>L’empathie : comprendre ce qu’il se passe pour l’autre, chez l’autre, sans se mettre à sa place.</a:t>
            </a:r>
            <a:endParaRPr lang="fr-FR" sz="4000" dirty="0">
              <a:solidFill>
                <a:srgbClr val="F08A00"/>
              </a:solidFill>
              <a:latin typeface="Akzidenz-Grotesk Std Light" panose="02000506040000020003" pitchFamily="2" charset="0"/>
            </a:endParaRPr>
          </a:p>
        </p:txBody>
      </p:sp>
      <p:sp>
        <p:nvSpPr>
          <p:cNvPr id="5" name="Rectangle 4"/>
          <p:cNvSpPr/>
          <p:nvPr/>
        </p:nvSpPr>
        <p:spPr bwMode="auto">
          <a:xfrm>
            <a:off x="8509000" y="2842403"/>
            <a:ext cx="635000" cy="914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28978" y="3218902"/>
            <a:ext cx="244820" cy="34724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5478" y="1337197"/>
            <a:ext cx="2398322"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8" name="Image 7"/>
          <p:cNvPicPr>
            <a:picLocks noChangeAspect="1"/>
          </p:cNvPicPr>
          <p:nvPr/>
        </p:nvPicPr>
        <p:blipFill rotWithShape="1">
          <a:blip r:embed="rId2"/>
          <a:srcRect l="36896" t="18879" r="31514"/>
          <a:stretch/>
        </p:blipFill>
        <p:spPr>
          <a:xfrm>
            <a:off x="3360717" y="3883231"/>
            <a:ext cx="2766952" cy="2854666"/>
          </a:xfrm>
          <a:prstGeom prst="rect">
            <a:avLst/>
          </a:prstGeom>
        </p:spPr>
      </p:pic>
      <p:pic>
        <p:nvPicPr>
          <p:cNvPr id="9" name="Image 8"/>
          <p:cNvPicPr>
            <a:picLocks noChangeAspect="1"/>
          </p:cNvPicPr>
          <p:nvPr/>
        </p:nvPicPr>
        <p:blipFill rotWithShape="1">
          <a:blip r:embed="rId2"/>
          <a:srcRect t="17866" r="65138"/>
          <a:stretch/>
        </p:blipFill>
        <p:spPr>
          <a:xfrm>
            <a:off x="128978" y="3847605"/>
            <a:ext cx="3053609" cy="2890292"/>
          </a:xfrm>
          <a:prstGeom prst="rect">
            <a:avLst/>
          </a:prstGeom>
        </p:spPr>
      </p:pic>
      <p:pic>
        <p:nvPicPr>
          <p:cNvPr id="10" name="Image 9"/>
          <p:cNvPicPr>
            <a:picLocks noChangeAspect="1"/>
          </p:cNvPicPr>
          <p:nvPr/>
        </p:nvPicPr>
        <p:blipFill rotWithShape="1">
          <a:blip r:embed="rId2"/>
          <a:srcRect t="-1" r="11855" b="88546"/>
          <a:stretch/>
        </p:blipFill>
        <p:spPr>
          <a:xfrm>
            <a:off x="128978" y="3218903"/>
            <a:ext cx="7720612" cy="403072"/>
          </a:xfrm>
          <a:prstGeom prst="rect">
            <a:avLst/>
          </a:prstGeom>
        </p:spPr>
      </p:pic>
    </p:spTree>
    <p:extLst>
      <p:ext uri="{BB962C8B-B14F-4D97-AF65-F5344CB8AC3E}">
        <p14:creationId xmlns:p14="http://schemas.microsoft.com/office/powerpoint/2010/main" val="356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Les postures de l’écoute active</a:t>
            </a:r>
            <a:endParaRPr lang="fr-FR" sz="4400" dirty="0"/>
          </a:p>
        </p:txBody>
      </p:sp>
      <p:sp>
        <p:nvSpPr>
          <p:cNvPr id="4" name="ZoneTexte 3"/>
          <p:cNvSpPr txBox="1"/>
          <p:nvPr/>
        </p:nvSpPr>
        <p:spPr>
          <a:xfrm>
            <a:off x="1" y="1270576"/>
            <a:ext cx="4488432" cy="4401205"/>
          </a:xfrm>
          <a:prstGeom prst="rect">
            <a:avLst/>
          </a:prstGeom>
          <a:noFill/>
        </p:spPr>
        <p:txBody>
          <a:bodyPr wrap="square" rtlCol="0">
            <a:spAutoFit/>
          </a:bodyPr>
          <a:lstStyle/>
          <a:p>
            <a:r>
              <a:rPr lang="fr-FR" sz="4000" dirty="0" smtClean="0">
                <a:solidFill>
                  <a:srgbClr val="F08A00"/>
                </a:solidFill>
                <a:latin typeface="Akzidenz-Grotesk Std Light" panose="02000506040000020003" pitchFamily="2" charset="0"/>
              </a:rPr>
              <a:t>La considération positive inconditionnelle : considérer l’autre de manière positive, sans jugement ni évaluation.</a:t>
            </a:r>
            <a:endParaRPr lang="fr-FR" sz="4000" dirty="0">
              <a:solidFill>
                <a:srgbClr val="F08A00"/>
              </a:solidFill>
              <a:latin typeface="Akzidenz-Grotesk Std Light" panose="02000506040000020003" pitchFamily="2" charset="0"/>
            </a:endParaRPr>
          </a:p>
        </p:txBody>
      </p:sp>
      <p:sp>
        <p:nvSpPr>
          <p:cNvPr id="18" name="Rectangle 17"/>
          <p:cNvSpPr/>
          <p:nvPr/>
        </p:nvSpPr>
        <p:spPr bwMode="auto">
          <a:xfrm>
            <a:off x="65478" y="1337197"/>
            <a:ext cx="3604822"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8" name="Image 7"/>
          <p:cNvPicPr>
            <a:picLocks noChangeAspect="1"/>
          </p:cNvPicPr>
          <p:nvPr/>
        </p:nvPicPr>
        <p:blipFill>
          <a:blip r:embed="rId2"/>
          <a:stretch>
            <a:fillRect/>
          </a:stretch>
        </p:blipFill>
        <p:spPr>
          <a:xfrm>
            <a:off x="4572000" y="1337197"/>
            <a:ext cx="4303568" cy="5195455"/>
          </a:xfrm>
          <a:prstGeom prst="rect">
            <a:avLst/>
          </a:prstGeom>
        </p:spPr>
      </p:pic>
      <p:sp>
        <p:nvSpPr>
          <p:cNvPr id="9" name="Rectangle 8"/>
          <p:cNvSpPr/>
          <p:nvPr/>
        </p:nvSpPr>
        <p:spPr bwMode="auto">
          <a:xfrm>
            <a:off x="65478" y="1952322"/>
            <a:ext cx="1712522"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5478" y="2556397"/>
            <a:ext cx="3376222"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713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Les postures de l’écoute active</a:t>
            </a:r>
            <a:endParaRPr lang="fr-FR" sz="4400" dirty="0"/>
          </a:p>
        </p:txBody>
      </p:sp>
      <p:sp>
        <p:nvSpPr>
          <p:cNvPr id="4" name="ZoneTexte 3"/>
          <p:cNvSpPr txBox="1"/>
          <p:nvPr/>
        </p:nvSpPr>
        <p:spPr>
          <a:xfrm>
            <a:off x="0" y="1372176"/>
            <a:ext cx="9143999" cy="1938992"/>
          </a:xfrm>
          <a:prstGeom prst="rect">
            <a:avLst/>
          </a:prstGeom>
          <a:noFill/>
        </p:spPr>
        <p:txBody>
          <a:bodyPr wrap="square" rtlCol="0">
            <a:spAutoFit/>
          </a:bodyPr>
          <a:lstStyle/>
          <a:p>
            <a:r>
              <a:rPr lang="fr-FR" sz="4000" dirty="0" smtClean="0">
                <a:solidFill>
                  <a:srgbClr val="F08A00"/>
                </a:solidFill>
                <a:latin typeface="Akzidenz-Grotesk Std Light" panose="02000506040000020003" pitchFamily="2" charset="0"/>
              </a:rPr>
              <a:t>La congruence : être vrai, authentique. Presque synonyme de transparence, d’authenticité.</a:t>
            </a:r>
            <a:endParaRPr lang="fr-FR" sz="4000" dirty="0">
              <a:solidFill>
                <a:srgbClr val="F08A00"/>
              </a:solidFill>
              <a:latin typeface="Akzidenz-Grotesk Std Light" panose="02000506040000020003" pitchFamily="2" charset="0"/>
            </a:endParaRPr>
          </a:p>
        </p:txBody>
      </p:sp>
      <p:sp>
        <p:nvSpPr>
          <p:cNvPr id="18" name="Rectangle 17"/>
          <p:cNvSpPr/>
          <p:nvPr/>
        </p:nvSpPr>
        <p:spPr bwMode="auto">
          <a:xfrm>
            <a:off x="65478" y="1438797"/>
            <a:ext cx="3300022"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8" name="Rectangle à coins arrondis 7"/>
          <p:cNvSpPr/>
          <p:nvPr/>
        </p:nvSpPr>
        <p:spPr bwMode="auto">
          <a:xfrm>
            <a:off x="457677" y="3505200"/>
            <a:ext cx="8216423" cy="3810000"/>
          </a:xfrm>
          <a:prstGeom prst="roundRect">
            <a:avLst/>
          </a:prstGeom>
          <a:solidFill>
            <a:srgbClr val="A1BBD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2911910" y="3590459"/>
            <a:ext cx="3307957" cy="707886"/>
          </a:xfrm>
          <a:prstGeom prst="rect">
            <a:avLst/>
          </a:prstGeom>
          <a:noFill/>
        </p:spPr>
        <p:txBody>
          <a:bodyPr wrap="none" rtlCol="0">
            <a:spAutoFit/>
          </a:bodyPr>
          <a:lstStyle/>
          <a:p>
            <a:r>
              <a:rPr lang="fr-FR" sz="4000" b="1" dirty="0" smtClean="0">
                <a:solidFill>
                  <a:schemeClr val="bg1"/>
                </a:solidFill>
                <a:latin typeface="+mj-lt"/>
              </a:rPr>
              <a:t>L’incongruence</a:t>
            </a:r>
            <a:endParaRPr lang="fr-FR" sz="4000" b="1" dirty="0">
              <a:solidFill>
                <a:schemeClr val="bg1"/>
              </a:solidFill>
              <a:latin typeface="+mj-lt"/>
            </a:endParaRPr>
          </a:p>
        </p:txBody>
      </p:sp>
      <p:grpSp>
        <p:nvGrpSpPr>
          <p:cNvPr id="6" name="Groupe 5"/>
          <p:cNvGrpSpPr/>
          <p:nvPr/>
        </p:nvGrpSpPr>
        <p:grpSpPr>
          <a:xfrm>
            <a:off x="1324882" y="4383603"/>
            <a:ext cx="6482012" cy="2058738"/>
            <a:chOff x="1116203" y="4383603"/>
            <a:chExt cx="6482012" cy="2058738"/>
          </a:xfrm>
        </p:grpSpPr>
        <p:grpSp>
          <p:nvGrpSpPr>
            <p:cNvPr id="3" name="Groupe 2"/>
            <p:cNvGrpSpPr/>
            <p:nvPr/>
          </p:nvGrpSpPr>
          <p:grpSpPr>
            <a:xfrm>
              <a:off x="1116203" y="4383603"/>
              <a:ext cx="3397084" cy="2058738"/>
              <a:chOff x="1116203" y="4383603"/>
              <a:chExt cx="3397084" cy="2058738"/>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003" y="4383603"/>
                <a:ext cx="1341485" cy="1341485"/>
              </a:xfrm>
              <a:prstGeom prst="rect">
                <a:avLst/>
              </a:prstGeom>
            </p:spPr>
          </p:pic>
          <p:sp>
            <p:nvSpPr>
              <p:cNvPr id="12" name="ZoneTexte 11"/>
              <p:cNvSpPr txBox="1"/>
              <p:nvPr/>
            </p:nvSpPr>
            <p:spPr>
              <a:xfrm>
                <a:off x="1116203" y="5919121"/>
                <a:ext cx="3397084" cy="523220"/>
              </a:xfrm>
              <a:prstGeom prst="rect">
                <a:avLst/>
              </a:prstGeom>
              <a:noFill/>
            </p:spPr>
            <p:txBody>
              <a:bodyPr wrap="none" rtlCol="0">
                <a:spAutoFit/>
              </a:bodyPr>
              <a:lstStyle/>
              <a:p>
                <a:r>
                  <a:rPr lang="fr-FR" sz="2800" dirty="0" smtClean="0">
                    <a:solidFill>
                      <a:schemeClr val="accent4"/>
                    </a:solidFill>
                    <a:latin typeface="Akzidenz-Grotesk Std Light" panose="02000506040000020003" pitchFamily="2" charset="0"/>
                  </a:rPr>
                  <a:t>Vous êtes embauché.</a:t>
                </a:r>
                <a:endParaRPr lang="fr-FR" sz="2800" dirty="0">
                  <a:solidFill>
                    <a:schemeClr val="accent4"/>
                  </a:solidFill>
                  <a:latin typeface="Akzidenz-Grotesk Std Light" panose="02000506040000020003" pitchFamily="2" charset="0"/>
                </a:endParaRPr>
              </a:p>
            </p:txBody>
          </p:sp>
        </p:grpSp>
        <p:grpSp>
          <p:nvGrpSpPr>
            <p:cNvPr id="5" name="Groupe 4"/>
            <p:cNvGrpSpPr/>
            <p:nvPr/>
          </p:nvGrpSpPr>
          <p:grpSpPr>
            <a:xfrm>
              <a:off x="5243083" y="4383603"/>
              <a:ext cx="2355132" cy="2058738"/>
              <a:chOff x="4625566" y="4383603"/>
              <a:chExt cx="2355132" cy="2058738"/>
            </a:xfrm>
          </p:grpSpPr>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390" y="4383603"/>
                <a:ext cx="1341485" cy="1341485"/>
              </a:xfrm>
              <a:prstGeom prst="rect">
                <a:avLst/>
              </a:prstGeom>
            </p:spPr>
          </p:pic>
          <p:sp>
            <p:nvSpPr>
              <p:cNvPr id="14" name="ZoneTexte 13"/>
              <p:cNvSpPr txBox="1"/>
              <p:nvPr/>
            </p:nvSpPr>
            <p:spPr>
              <a:xfrm>
                <a:off x="4625566" y="5919121"/>
                <a:ext cx="2355132" cy="523220"/>
              </a:xfrm>
              <a:prstGeom prst="rect">
                <a:avLst/>
              </a:prstGeom>
              <a:noFill/>
            </p:spPr>
            <p:txBody>
              <a:bodyPr wrap="none" rtlCol="0">
                <a:spAutoFit/>
              </a:bodyPr>
              <a:lstStyle/>
              <a:p>
                <a:r>
                  <a:rPr lang="fr-FR" sz="2800" dirty="0" smtClean="0">
                    <a:solidFill>
                      <a:schemeClr val="accent4"/>
                    </a:solidFill>
                    <a:latin typeface="Akzidenz-Grotesk Std Light" panose="02000506040000020003" pitchFamily="2" charset="0"/>
                  </a:rPr>
                  <a:t>Vous êtes viré.</a:t>
                </a:r>
                <a:endParaRPr lang="fr-FR" sz="2800" dirty="0">
                  <a:solidFill>
                    <a:schemeClr val="accent4"/>
                  </a:solidFill>
                  <a:latin typeface="Akzidenz-Grotesk Std Light" panose="02000506040000020003" pitchFamily="2" charset="0"/>
                </a:endParaRPr>
              </a:p>
            </p:txBody>
          </p:sp>
        </p:grpSp>
      </p:grpSp>
    </p:spTree>
    <p:extLst>
      <p:ext uri="{BB962C8B-B14F-4D97-AF65-F5344CB8AC3E}">
        <p14:creationId xmlns:p14="http://schemas.microsoft.com/office/powerpoint/2010/main" val="7664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communication non-violente : CNV</a:t>
            </a:r>
            <a:endParaRPr lang="fr-FR" dirty="0"/>
          </a:p>
        </p:txBody>
      </p:sp>
    </p:spTree>
    <p:extLst>
      <p:ext uri="{BB962C8B-B14F-4D97-AF65-F5344CB8AC3E}">
        <p14:creationId xmlns:p14="http://schemas.microsoft.com/office/powerpoint/2010/main" val="3603855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La communication non-violente : CNV</a:t>
            </a:r>
            <a:endParaRPr lang="fr-FR" sz="4400" dirty="0"/>
          </a:p>
        </p:txBody>
      </p:sp>
      <p:sp>
        <p:nvSpPr>
          <p:cNvPr id="4" name="ZoneTexte 3"/>
          <p:cNvSpPr txBox="1"/>
          <p:nvPr/>
        </p:nvSpPr>
        <p:spPr>
          <a:xfrm>
            <a:off x="0" y="1698085"/>
            <a:ext cx="9144001" cy="4524315"/>
          </a:xfrm>
          <a:prstGeom prst="rect">
            <a:avLst/>
          </a:prstGeom>
          <a:noFill/>
        </p:spPr>
        <p:txBody>
          <a:bodyPr wrap="square" rtlCol="0">
            <a:spAutoFit/>
          </a:bodyPr>
          <a:lstStyle/>
          <a:p>
            <a:pPr algn="ctr"/>
            <a:r>
              <a:rPr lang="fr-FR" sz="4800" dirty="0" smtClean="0">
                <a:solidFill>
                  <a:srgbClr val="F08A00"/>
                </a:solidFill>
                <a:latin typeface="Akzidenz-Grotesk Std Light" panose="02000506040000020003" pitchFamily="2" charset="0"/>
              </a:rPr>
              <a:t>C’est une étape personnelle de prise de recul qui permet d’identifier ses propres besoins, de prendre conscience qu’on ne peut pas changer l’autre et que c’est donc sur soi qu’il faut travailler.</a:t>
            </a:r>
            <a:endParaRPr lang="fr-FR" sz="4800" dirty="0">
              <a:solidFill>
                <a:srgbClr val="F08A00"/>
              </a:solidFill>
              <a:latin typeface="Akzidenz-Grotesk Std Light" panose="02000506040000020003" pitchFamily="2" charset="0"/>
            </a:endParaRPr>
          </a:p>
        </p:txBody>
      </p:sp>
      <p:sp>
        <p:nvSpPr>
          <p:cNvPr id="18" name="Rectangle 17"/>
          <p:cNvSpPr/>
          <p:nvPr/>
        </p:nvSpPr>
        <p:spPr bwMode="auto">
          <a:xfrm>
            <a:off x="1419263" y="2607857"/>
            <a:ext cx="3449619"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12057" y="3339933"/>
            <a:ext cx="7451288"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167413" y="4082268"/>
            <a:ext cx="2739081"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12057" y="4784358"/>
            <a:ext cx="4862468" cy="605903"/>
          </a:xfrm>
          <a:prstGeom prst="rect">
            <a:avLst/>
          </a:prstGeom>
          <a:solidFill>
            <a:srgbClr val="007BB6">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847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2429658" y="1341912"/>
            <a:ext cx="3539676" cy="5523373"/>
            <a:chOff x="2429658" y="1341912"/>
            <a:chExt cx="3539676" cy="5523373"/>
          </a:xfrm>
        </p:grpSpPr>
        <p:pic>
          <p:nvPicPr>
            <p:cNvPr id="20" name="Image 19"/>
            <p:cNvPicPr>
              <a:picLocks noChangeAspect="1"/>
            </p:cNvPicPr>
            <p:nvPr/>
          </p:nvPicPr>
          <p:blipFill rotWithShape="1">
            <a:blip r:embed="rId2"/>
            <a:srcRect l="33044" t="14059" r="32337" b="27811"/>
            <a:stretch/>
          </p:blipFill>
          <p:spPr>
            <a:xfrm>
              <a:off x="2553195" y="1341912"/>
              <a:ext cx="3289465" cy="5523373"/>
            </a:xfrm>
            <a:prstGeom prst="rect">
              <a:avLst/>
            </a:prstGeom>
          </p:spPr>
        </p:pic>
        <p:sp>
          <p:nvSpPr>
            <p:cNvPr id="22" name="Rectangle 21"/>
            <p:cNvSpPr/>
            <p:nvPr/>
          </p:nvSpPr>
          <p:spPr bwMode="auto">
            <a:xfrm>
              <a:off x="2458192" y="1639908"/>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5015879" y="1639908"/>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2460377" y="2941841"/>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5054104" y="2941841"/>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2429658" y="4495267"/>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5054104" y="4495267"/>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2429658" y="5758882"/>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5061610" y="5793930"/>
              <a:ext cx="907724" cy="50952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sp>
        <p:nvSpPr>
          <p:cNvPr id="2" name="Titre 1"/>
          <p:cNvSpPr>
            <a:spLocks noGrp="1"/>
          </p:cNvSpPr>
          <p:nvPr>
            <p:ph type="title"/>
          </p:nvPr>
        </p:nvSpPr>
        <p:spPr>
          <a:xfrm>
            <a:off x="457677" y="-35453"/>
            <a:ext cx="6565424" cy="1306029"/>
          </a:xfrm>
        </p:spPr>
        <p:txBody>
          <a:bodyPr anchor="ctr"/>
          <a:lstStyle/>
          <a:p>
            <a:r>
              <a:rPr lang="fr-FR" sz="4400" dirty="0" smtClean="0"/>
              <a:t>La communication non-violente : CNV</a:t>
            </a:r>
            <a:endParaRPr lang="fr-FR" sz="4400" dirty="0"/>
          </a:p>
        </p:txBody>
      </p:sp>
      <p:sp>
        <p:nvSpPr>
          <p:cNvPr id="44" name="Rectangle 43"/>
          <p:cNvSpPr/>
          <p:nvPr/>
        </p:nvSpPr>
        <p:spPr bwMode="auto">
          <a:xfrm>
            <a:off x="3476987" y="1418132"/>
            <a:ext cx="1494382" cy="108756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569224" y="2519128"/>
            <a:ext cx="3273435" cy="155471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557125" y="4073840"/>
            <a:ext cx="3273435" cy="129956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2545025" y="5354706"/>
            <a:ext cx="3273435" cy="149443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5" name="Groupe 4"/>
          <p:cNvGrpSpPr/>
          <p:nvPr/>
        </p:nvGrpSpPr>
        <p:grpSpPr>
          <a:xfrm>
            <a:off x="237506" y="1270661"/>
            <a:ext cx="2776642" cy="1446550"/>
            <a:chOff x="237506" y="1270661"/>
            <a:chExt cx="2776642" cy="1446550"/>
          </a:xfrm>
        </p:grpSpPr>
        <p:sp>
          <p:nvSpPr>
            <p:cNvPr id="3" name="ZoneTexte 2"/>
            <p:cNvSpPr txBox="1"/>
            <p:nvPr/>
          </p:nvSpPr>
          <p:spPr>
            <a:xfrm>
              <a:off x="237506" y="1270661"/>
              <a:ext cx="808235" cy="1446550"/>
            </a:xfrm>
            <a:prstGeom prst="rect">
              <a:avLst/>
            </a:prstGeom>
            <a:noFill/>
          </p:spPr>
          <p:txBody>
            <a:bodyPr wrap="none" rtlCol="0">
              <a:spAutoFit/>
            </a:bodyPr>
            <a:lstStyle/>
            <a:p>
              <a:r>
                <a:rPr lang="fr-FR" sz="8800" dirty="0" smtClean="0">
                  <a:solidFill>
                    <a:srgbClr val="F08A00"/>
                  </a:solidFill>
                  <a:latin typeface="+mj-lt"/>
                </a:rPr>
                <a:t>O</a:t>
              </a:r>
              <a:endParaRPr lang="fr-FR" sz="8800" dirty="0">
                <a:solidFill>
                  <a:srgbClr val="F08A00"/>
                </a:solidFill>
                <a:latin typeface="+mj-lt"/>
              </a:endParaRPr>
            </a:p>
          </p:txBody>
        </p:sp>
        <p:sp>
          <p:nvSpPr>
            <p:cNvPr id="14" name="ZoneTexte 13"/>
            <p:cNvSpPr txBox="1"/>
            <p:nvPr/>
          </p:nvSpPr>
          <p:spPr>
            <a:xfrm>
              <a:off x="793668" y="1639993"/>
              <a:ext cx="2220480" cy="707886"/>
            </a:xfrm>
            <a:prstGeom prst="rect">
              <a:avLst/>
            </a:prstGeom>
            <a:noFill/>
          </p:spPr>
          <p:txBody>
            <a:bodyPr wrap="none" rtlCol="0">
              <a:spAutoFit/>
            </a:bodyPr>
            <a:lstStyle/>
            <a:p>
              <a:r>
                <a:rPr lang="fr-FR" sz="4000" dirty="0" err="1" smtClean="0">
                  <a:latin typeface="+mj-lt"/>
                </a:rPr>
                <a:t>bservation</a:t>
              </a:r>
              <a:endParaRPr lang="fr-FR" sz="4000" dirty="0">
                <a:latin typeface="+mj-lt"/>
              </a:endParaRPr>
            </a:p>
          </p:txBody>
        </p:sp>
      </p:grpSp>
      <p:grpSp>
        <p:nvGrpSpPr>
          <p:cNvPr id="6" name="Groupe 5"/>
          <p:cNvGrpSpPr/>
          <p:nvPr/>
        </p:nvGrpSpPr>
        <p:grpSpPr>
          <a:xfrm>
            <a:off x="237506" y="2650924"/>
            <a:ext cx="2722140" cy="1446550"/>
            <a:chOff x="237506" y="2650924"/>
            <a:chExt cx="2722140" cy="1446550"/>
          </a:xfrm>
        </p:grpSpPr>
        <p:sp>
          <p:nvSpPr>
            <p:cNvPr id="11" name="ZoneTexte 10"/>
            <p:cNvSpPr txBox="1"/>
            <p:nvPr/>
          </p:nvSpPr>
          <p:spPr>
            <a:xfrm>
              <a:off x="237506" y="2650924"/>
              <a:ext cx="742511" cy="1446550"/>
            </a:xfrm>
            <a:prstGeom prst="rect">
              <a:avLst/>
            </a:prstGeom>
            <a:noFill/>
          </p:spPr>
          <p:txBody>
            <a:bodyPr wrap="none" rtlCol="0">
              <a:spAutoFit/>
            </a:bodyPr>
            <a:lstStyle/>
            <a:p>
              <a:r>
                <a:rPr lang="fr-FR" sz="8800" dirty="0" smtClean="0">
                  <a:solidFill>
                    <a:srgbClr val="F08A00"/>
                  </a:solidFill>
                  <a:latin typeface="+mj-lt"/>
                </a:rPr>
                <a:t>S</a:t>
              </a:r>
              <a:endParaRPr lang="fr-FR" sz="8800" dirty="0">
                <a:solidFill>
                  <a:srgbClr val="F08A00"/>
                </a:solidFill>
                <a:latin typeface="+mj-lt"/>
              </a:endParaRPr>
            </a:p>
          </p:txBody>
        </p:sp>
        <p:sp>
          <p:nvSpPr>
            <p:cNvPr id="15" name="ZoneTexte 14"/>
            <p:cNvSpPr txBox="1"/>
            <p:nvPr/>
          </p:nvSpPr>
          <p:spPr>
            <a:xfrm>
              <a:off x="793668" y="3020256"/>
              <a:ext cx="2165978" cy="707886"/>
            </a:xfrm>
            <a:prstGeom prst="rect">
              <a:avLst/>
            </a:prstGeom>
            <a:noFill/>
          </p:spPr>
          <p:txBody>
            <a:bodyPr wrap="none" rtlCol="0">
              <a:spAutoFit/>
            </a:bodyPr>
            <a:lstStyle/>
            <a:p>
              <a:r>
                <a:rPr lang="fr-FR" sz="4000" dirty="0" err="1" smtClean="0">
                  <a:latin typeface="+mj-lt"/>
                </a:rPr>
                <a:t>entiments</a:t>
              </a:r>
              <a:endParaRPr lang="fr-FR" sz="4000" dirty="0">
                <a:latin typeface="+mj-lt"/>
              </a:endParaRPr>
            </a:p>
          </p:txBody>
        </p:sp>
      </p:grpSp>
      <p:grpSp>
        <p:nvGrpSpPr>
          <p:cNvPr id="7" name="Groupe 6"/>
          <p:cNvGrpSpPr/>
          <p:nvPr/>
        </p:nvGrpSpPr>
        <p:grpSpPr>
          <a:xfrm>
            <a:off x="237506" y="4031187"/>
            <a:ext cx="1963920" cy="1446550"/>
            <a:chOff x="237506" y="4031187"/>
            <a:chExt cx="1963920" cy="1446550"/>
          </a:xfrm>
        </p:grpSpPr>
        <p:sp>
          <p:nvSpPr>
            <p:cNvPr id="12" name="ZoneTexte 11"/>
            <p:cNvSpPr txBox="1"/>
            <p:nvPr/>
          </p:nvSpPr>
          <p:spPr>
            <a:xfrm>
              <a:off x="237506" y="4031187"/>
              <a:ext cx="792205" cy="1446550"/>
            </a:xfrm>
            <a:prstGeom prst="rect">
              <a:avLst/>
            </a:prstGeom>
            <a:noFill/>
          </p:spPr>
          <p:txBody>
            <a:bodyPr wrap="none" rtlCol="0">
              <a:spAutoFit/>
            </a:bodyPr>
            <a:lstStyle/>
            <a:p>
              <a:r>
                <a:rPr lang="fr-FR" sz="8800" dirty="0" smtClean="0">
                  <a:solidFill>
                    <a:srgbClr val="F08A00"/>
                  </a:solidFill>
                  <a:latin typeface="+mj-lt"/>
                </a:rPr>
                <a:t>B</a:t>
              </a:r>
              <a:endParaRPr lang="fr-FR" sz="8800" dirty="0">
                <a:solidFill>
                  <a:srgbClr val="F08A00"/>
                </a:solidFill>
                <a:latin typeface="+mj-lt"/>
              </a:endParaRPr>
            </a:p>
          </p:txBody>
        </p:sp>
        <p:sp>
          <p:nvSpPr>
            <p:cNvPr id="16" name="ZoneTexte 15"/>
            <p:cNvSpPr txBox="1"/>
            <p:nvPr/>
          </p:nvSpPr>
          <p:spPr>
            <a:xfrm>
              <a:off x="793668" y="4400519"/>
              <a:ext cx="1407758" cy="707886"/>
            </a:xfrm>
            <a:prstGeom prst="rect">
              <a:avLst/>
            </a:prstGeom>
            <a:noFill/>
          </p:spPr>
          <p:txBody>
            <a:bodyPr wrap="none" rtlCol="0">
              <a:spAutoFit/>
            </a:bodyPr>
            <a:lstStyle/>
            <a:p>
              <a:r>
                <a:rPr lang="fr-FR" sz="4000" dirty="0" err="1" smtClean="0">
                  <a:latin typeface="+mj-lt"/>
                </a:rPr>
                <a:t>esoins</a:t>
              </a:r>
              <a:endParaRPr lang="fr-FR" sz="4000" dirty="0">
                <a:latin typeface="+mj-lt"/>
              </a:endParaRPr>
            </a:p>
          </p:txBody>
        </p:sp>
      </p:grpSp>
      <p:grpSp>
        <p:nvGrpSpPr>
          <p:cNvPr id="19" name="Groupe 18"/>
          <p:cNvGrpSpPr/>
          <p:nvPr/>
        </p:nvGrpSpPr>
        <p:grpSpPr>
          <a:xfrm>
            <a:off x="237506" y="5402586"/>
            <a:ext cx="2340625" cy="1446550"/>
            <a:chOff x="237506" y="5402586"/>
            <a:chExt cx="2340625" cy="1446550"/>
          </a:xfrm>
        </p:grpSpPr>
        <p:sp>
          <p:nvSpPr>
            <p:cNvPr id="13" name="ZoneTexte 12"/>
            <p:cNvSpPr txBox="1"/>
            <p:nvPr/>
          </p:nvSpPr>
          <p:spPr>
            <a:xfrm>
              <a:off x="237506" y="5402586"/>
              <a:ext cx="816249" cy="1446550"/>
            </a:xfrm>
            <a:prstGeom prst="rect">
              <a:avLst/>
            </a:prstGeom>
            <a:noFill/>
          </p:spPr>
          <p:txBody>
            <a:bodyPr wrap="none" rtlCol="0">
              <a:spAutoFit/>
            </a:bodyPr>
            <a:lstStyle/>
            <a:p>
              <a:r>
                <a:rPr lang="fr-FR" sz="8800" dirty="0" smtClean="0">
                  <a:solidFill>
                    <a:srgbClr val="F08A00"/>
                  </a:solidFill>
                  <a:latin typeface="+mj-lt"/>
                </a:rPr>
                <a:t>D</a:t>
              </a:r>
              <a:endParaRPr lang="fr-FR" sz="8800" dirty="0">
                <a:solidFill>
                  <a:srgbClr val="F08A00"/>
                </a:solidFill>
                <a:latin typeface="+mj-lt"/>
              </a:endParaRPr>
            </a:p>
          </p:txBody>
        </p:sp>
        <p:sp>
          <p:nvSpPr>
            <p:cNvPr id="17" name="ZoneTexte 16"/>
            <p:cNvSpPr txBox="1"/>
            <p:nvPr/>
          </p:nvSpPr>
          <p:spPr>
            <a:xfrm>
              <a:off x="793668" y="5771918"/>
              <a:ext cx="1784463" cy="707886"/>
            </a:xfrm>
            <a:prstGeom prst="rect">
              <a:avLst/>
            </a:prstGeom>
            <a:noFill/>
          </p:spPr>
          <p:txBody>
            <a:bodyPr wrap="none" rtlCol="0">
              <a:spAutoFit/>
            </a:bodyPr>
            <a:lstStyle/>
            <a:p>
              <a:r>
                <a:rPr lang="fr-FR" sz="4000" dirty="0" err="1" smtClean="0">
                  <a:latin typeface="+mj-lt"/>
                </a:rPr>
                <a:t>emande</a:t>
              </a:r>
              <a:endParaRPr lang="fr-FR" sz="4000" dirty="0">
                <a:latin typeface="+mj-lt"/>
              </a:endParaRPr>
            </a:p>
          </p:txBody>
        </p:sp>
      </p:grpSp>
      <p:grpSp>
        <p:nvGrpSpPr>
          <p:cNvPr id="43" name="Groupe 42"/>
          <p:cNvGrpSpPr/>
          <p:nvPr/>
        </p:nvGrpSpPr>
        <p:grpSpPr>
          <a:xfrm>
            <a:off x="5786181" y="1655339"/>
            <a:ext cx="3913062" cy="677194"/>
            <a:chOff x="5786181" y="1655339"/>
            <a:chExt cx="3913062" cy="677194"/>
          </a:xfrm>
        </p:grpSpPr>
        <p:sp>
          <p:nvSpPr>
            <p:cNvPr id="31" name="ZoneTexte 30"/>
            <p:cNvSpPr txBox="1"/>
            <p:nvPr/>
          </p:nvSpPr>
          <p:spPr>
            <a:xfrm>
              <a:off x="5786181" y="1670771"/>
              <a:ext cx="2650084" cy="646331"/>
            </a:xfrm>
            <a:prstGeom prst="rect">
              <a:avLst/>
            </a:prstGeom>
            <a:noFill/>
          </p:spPr>
          <p:txBody>
            <a:bodyPr wrap="none" rtlCol="0">
              <a:spAutoFit/>
            </a:bodyPr>
            <a:lstStyle/>
            <a:p>
              <a:r>
                <a:rPr lang="fr-FR" sz="3600" dirty="0" smtClean="0">
                  <a:latin typeface="Akzidenz-Grotesk Std Light" panose="02000506040000020003" pitchFamily="2" charset="0"/>
                </a:rPr>
                <a:t>Sans évaluer</a:t>
              </a:r>
              <a:endParaRPr lang="fr-FR" sz="3600" dirty="0">
                <a:latin typeface="Akzidenz-Grotesk Std Light" panose="02000506040000020003" pitchFamily="2" charset="0"/>
              </a:endParaRPr>
            </a:p>
          </p:txBody>
        </p:sp>
        <p:sp>
          <p:nvSpPr>
            <p:cNvPr id="35" name="Rectangle à coins arrondis 34"/>
            <p:cNvSpPr/>
            <p:nvPr/>
          </p:nvSpPr>
          <p:spPr bwMode="auto">
            <a:xfrm>
              <a:off x="5842660" y="1655339"/>
              <a:ext cx="3856583" cy="677194"/>
            </a:xfrm>
            <a:prstGeom prst="roundRect">
              <a:avLst/>
            </a:prstGeom>
            <a:noFill/>
            <a:ln w="38100" cap="flat" cmpd="sng" algn="ctr">
              <a:solidFill>
                <a:srgbClr val="F08A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42" name="Groupe 41"/>
          <p:cNvGrpSpPr/>
          <p:nvPr/>
        </p:nvGrpSpPr>
        <p:grpSpPr>
          <a:xfrm>
            <a:off x="5603439" y="3035602"/>
            <a:ext cx="4095805" cy="677194"/>
            <a:chOff x="5603439" y="3035602"/>
            <a:chExt cx="4095805" cy="677194"/>
          </a:xfrm>
        </p:grpSpPr>
        <p:sp>
          <p:nvSpPr>
            <p:cNvPr id="32" name="ZoneTexte 31"/>
            <p:cNvSpPr txBox="1"/>
            <p:nvPr/>
          </p:nvSpPr>
          <p:spPr>
            <a:xfrm>
              <a:off x="5603439" y="3051034"/>
              <a:ext cx="3015569" cy="646331"/>
            </a:xfrm>
            <a:prstGeom prst="rect">
              <a:avLst/>
            </a:prstGeom>
            <a:noFill/>
          </p:spPr>
          <p:txBody>
            <a:bodyPr wrap="none" rtlCol="0">
              <a:spAutoFit/>
            </a:bodyPr>
            <a:lstStyle/>
            <a:p>
              <a:r>
                <a:rPr lang="fr-FR" sz="3600" dirty="0" smtClean="0">
                  <a:latin typeface="Akzidenz-Grotesk Std Light" panose="02000506040000020003" pitchFamily="2" charset="0"/>
                </a:rPr>
                <a:t>En disant « je »</a:t>
              </a:r>
              <a:endParaRPr lang="fr-FR" sz="3600" dirty="0">
                <a:latin typeface="Akzidenz-Grotesk Std Light" panose="02000506040000020003" pitchFamily="2" charset="0"/>
              </a:endParaRPr>
            </a:p>
          </p:txBody>
        </p:sp>
        <p:sp>
          <p:nvSpPr>
            <p:cNvPr id="36" name="Rectangle à coins arrondis 35"/>
            <p:cNvSpPr/>
            <p:nvPr/>
          </p:nvSpPr>
          <p:spPr bwMode="auto">
            <a:xfrm>
              <a:off x="5603440" y="3035602"/>
              <a:ext cx="4095804" cy="677194"/>
            </a:xfrm>
            <a:prstGeom prst="roundRect">
              <a:avLst/>
            </a:prstGeom>
            <a:noFill/>
            <a:ln w="38100" cap="flat" cmpd="sng" algn="ctr">
              <a:solidFill>
                <a:srgbClr val="F08A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41" name="Groupe 40"/>
          <p:cNvGrpSpPr/>
          <p:nvPr/>
        </p:nvGrpSpPr>
        <p:grpSpPr>
          <a:xfrm>
            <a:off x="5130553" y="4415865"/>
            <a:ext cx="4433569" cy="677194"/>
            <a:chOff x="5130553" y="4415865"/>
            <a:chExt cx="4433569" cy="677194"/>
          </a:xfrm>
        </p:grpSpPr>
        <p:sp>
          <p:nvSpPr>
            <p:cNvPr id="33" name="ZoneTexte 32"/>
            <p:cNvSpPr txBox="1"/>
            <p:nvPr/>
          </p:nvSpPr>
          <p:spPr>
            <a:xfrm>
              <a:off x="5130553" y="4431297"/>
              <a:ext cx="3961341" cy="646331"/>
            </a:xfrm>
            <a:prstGeom prst="rect">
              <a:avLst/>
            </a:prstGeom>
            <a:noFill/>
          </p:spPr>
          <p:txBody>
            <a:bodyPr wrap="none" rtlCol="0">
              <a:spAutoFit/>
            </a:bodyPr>
            <a:lstStyle/>
            <a:p>
              <a:r>
                <a:rPr lang="fr-FR" sz="3600" dirty="0" smtClean="0">
                  <a:latin typeface="Akzidenz-Grotesk Std Light" panose="02000506040000020003" pitchFamily="2" charset="0"/>
                </a:rPr>
                <a:t>Sans parler d’action</a:t>
              </a:r>
              <a:endParaRPr lang="fr-FR" sz="3600" dirty="0">
                <a:latin typeface="Akzidenz-Grotesk Std Light" panose="02000506040000020003" pitchFamily="2" charset="0"/>
              </a:endParaRPr>
            </a:p>
          </p:txBody>
        </p:sp>
        <p:sp>
          <p:nvSpPr>
            <p:cNvPr id="37" name="Rectangle à coins arrondis 36"/>
            <p:cNvSpPr/>
            <p:nvPr/>
          </p:nvSpPr>
          <p:spPr bwMode="auto">
            <a:xfrm>
              <a:off x="5130553" y="4415865"/>
              <a:ext cx="4433569" cy="677194"/>
            </a:xfrm>
            <a:prstGeom prst="roundRect">
              <a:avLst/>
            </a:prstGeom>
            <a:noFill/>
            <a:ln w="38100" cap="flat" cmpd="sng" algn="ctr">
              <a:solidFill>
                <a:srgbClr val="F08A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grpSp>
        <p:nvGrpSpPr>
          <p:cNvPr id="40" name="Groupe 39"/>
          <p:cNvGrpSpPr/>
          <p:nvPr/>
        </p:nvGrpSpPr>
        <p:grpSpPr>
          <a:xfrm>
            <a:off x="5842660" y="5787264"/>
            <a:ext cx="3856583" cy="677194"/>
            <a:chOff x="5842660" y="5787264"/>
            <a:chExt cx="3856583" cy="677194"/>
          </a:xfrm>
        </p:grpSpPr>
        <p:sp>
          <p:nvSpPr>
            <p:cNvPr id="34" name="ZoneTexte 33"/>
            <p:cNvSpPr txBox="1"/>
            <p:nvPr/>
          </p:nvSpPr>
          <p:spPr>
            <a:xfrm>
              <a:off x="5887170" y="5802696"/>
              <a:ext cx="2448106" cy="646331"/>
            </a:xfrm>
            <a:prstGeom prst="rect">
              <a:avLst/>
            </a:prstGeom>
            <a:noFill/>
          </p:spPr>
          <p:txBody>
            <a:bodyPr wrap="none" rtlCol="0">
              <a:spAutoFit/>
            </a:bodyPr>
            <a:lstStyle/>
            <a:p>
              <a:r>
                <a:rPr lang="fr-FR" sz="3600" dirty="0" smtClean="0">
                  <a:latin typeface="Akzidenz-Grotesk Std Light" panose="02000506040000020003" pitchFamily="2" charset="0"/>
                </a:rPr>
                <a:t>Sans exiger</a:t>
              </a:r>
              <a:endParaRPr lang="fr-FR" sz="3600" dirty="0">
                <a:latin typeface="Akzidenz-Grotesk Std Light" panose="02000506040000020003" pitchFamily="2" charset="0"/>
              </a:endParaRPr>
            </a:p>
          </p:txBody>
        </p:sp>
        <p:sp>
          <p:nvSpPr>
            <p:cNvPr id="38" name="Rectangle à coins arrondis 37"/>
            <p:cNvSpPr/>
            <p:nvPr/>
          </p:nvSpPr>
          <p:spPr bwMode="auto">
            <a:xfrm>
              <a:off x="5842660" y="5787264"/>
              <a:ext cx="3856583" cy="677194"/>
            </a:xfrm>
            <a:prstGeom prst="roundRect">
              <a:avLst/>
            </a:prstGeom>
            <a:noFill/>
            <a:ln w="38100" cap="flat" cmpd="sng" algn="ctr">
              <a:solidFill>
                <a:srgbClr val="F08A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4118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7"/>
                                        </p:tgtEl>
                                      </p:cBhvr>
                                    </p:animEffect>
                                    <p:set>
                                      <p:cBhvr>
                                        <p:cTn id="51" dur="1" fill="hold">
                                          <p:stCondLst>
                                            <p:cond delay="499"/>
                                          </p:stCondLst>
                                        </p:cTn>
                                        <p:tgtEl>
                                          <p:spTgt spid="47"/>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La communication non-violente : CNV</a:t>
            </a:r>
            <a:endParaRPr lang="fr-FR" sz="4400" dirty="0"/>
          </a:p>
        </p:txBody>
      </p:sp>
      <p:grpSp>
        <p:nvGrpSpPr>
          <p:cNvPr id="4" name="Groupe 3"/>
          <p:cNvGrpSpPr/>
          <p:nvPr/>
        </p:nvGrpSpPr>
        <p:grpSpPr>
          <a:xfrm>
            <a:off x="138546" y="1020004"/>
            <a:ext cx="4683684" cy="1446550"/>
            <a:chOff x="1397330" y="1969420"/>
            <a:chExt cx="4683684" cy="1446550"/>
          </a:xfrm>
        </p:grpSpPr>
        <p:grpSp>
          <p:nvGrpSpPr>
            <p:cNvPr id="48" name="Groupe 47"/>
            <p:cNvGrpSpPr/>
            <p:nvPr/>
          </p:nvGrpSpPr>
          <p:grpSpPr>
            <a:xfrm>
              <a:off x="3740389" y="1969420"/>
              <a:ext cx="2340625" cy="1446550"/>
              <a:chOff x="237506" y="5402586"/>
              <a:chExt cx="2340625" cy="1446550"/>
            </a:xfrm>
          </p:grpSpPr>
          <p:sp>
            <p:nvSpPr>
              <p:cNvPr id="49" name="ZoneTexte 48"/>
              <p:cNvSpPr txBox="1"/>
              <p:nvPr/>
            </p:nvSpPr>
            <p:spPr>
              <a:xfrm>
                <a:off x="237506" y="5402586"/>
                <a:ext cx="816249" cy="1446550"/>
              </a:xfrm>
              <a:prstGeom prst="rect">
                <a:avLst/>
              </a:prstGeom>
              <a:noFill/>
            </p:spPr>
            <p:txBody>
              <a:bodyPr wrap="none" rtlCol="0">
                <a:spAutoFit/>
              </a:bodyPr>
              <a:lstStyle/>
              <a:p>
                <a:r>
                  <a:rPr lang="fr-FR" sz="8800" dirty="0" smtClean="0">
                    <a:solidFill>
                      <a:srgbClr val="F08A00"/>
                    </a:solidFill>
                    <a:latin typeface="+mj-lt"/>
                  </a:rPr>
                  <a:t>D</a:t>
                </a:r>
                <a:endParaRPr lang="fr-FR" sz="8800" dirty="0">
                  <a:solidFill>
                    <a:srgbClr val="F08A00"/>
                  </a:solidFill>
                  <a:latin typeface="+mj-lt"/>
                </a:endParaRPr>
              </a:p>
            </p:txBody>
          </p:sp>
          <p:sp>
            <p:nvSpPr>
              <p:cNvPr id="50" name="ZoneTexte 49"/>
              <p:cNvSpPr txBox="1"/>
              <p:nvPr/>
            </p:nvSpPr>
            <p:spPr>
              <a:xfrm>
                <a:off x="793668" y="5771918"/>
                <a:ext cx="1784463" cy="707886"/>
              </a:xfrm>
              <a:prstGeom prst="rect">
                <a:avLst/>
              </a:prstGeom>
              <a:noFill/>
            </p:spPr>
            <p:txBody>
              <a:bodyPr wrap="none" rtlCol="0">
                <a:spAutoFit/>
              </a:bodyPr>
              <a:lstStyle/>
              <a:p>
                <a:r>
                  <a:rPr lang="fr-FR" sz="4000" dirty="0" err="1" smtClean="0">
                    <a:latin typeface="+mj-lt"/>
                  </a:rPr>
                  <a:t>emande</a:t>
                </a:r>
                <a:endParaRPr lang="fr-FR" sz="4000" dirty="0">
                  <a:latin typeface="+mj-lt"/>
                </a:endParaRPr>
              </a:p>
            </p:txBody>
          </p:sp>
        </p:grpSp>
        <p:sp>
          <p:nvSpPr>
            <p:cNvPr id="51" name="ZoneTexte 50"/>
            <p:cNvSpPr txBox="1"/>
            <p:nvPr/>
          </p:nvSpPr>
          <p:spPr>
            <a:xfrm>
              <a:off x="1397330" y="2338752"/>
              <a:ext cx="2546595" cy="707886"/>
            </a:xfrm>
            <a:prstGeom prst="rect">
              <a:avLst/>
            </a:prstGeom>
            <a:noFill/>
          </p:spPr>
          <p:txBody>
            <a:bodyPr wrap="none" rtlCol="0">
              <a:spAutoFit/>
            </a:bodyPr>
            <a:lstStyle/>
            <a:p>
              <a:r>
                <a:rPr lang="fr-FR" sz="4000" dirty="0" smtClean="0">
                  <a:latin typeface="+mj-lt"/>
                </a:rPr>
                <a:t>Focus sur la </a:t>
              </a:r>
              <a:endParaRPr lang="fr-FR" sz="4000" dirty="0">
                <a:latin typeface="+mj-lt"/>
              </a:endParaRPr>
            </a:p>
          </p:txBody>
        </p:sp>
      </p:grpSp>
      <p:sp>
        <p:nvSpPr>
          <p:cNvPr id="8" name="ZoneTexte 7"/>
          <p:cNvSpPr txBox="1"/>
          <p:nvPr/>
        </p:nvSpPr>
        <p:spPr>
          <a:xfrm>
            <a:off x="526390" y="2457594"/>
            <a:ext cx="2151551" cy="707886"/>
          </a:xfrm>
          <a:prstGeom prst="rect">
            <a:avLst/>
          </a:prstGeom>
          <a:noFill/>
        </p:spPr>
        <p:txBody>
          <a:bodyPr wrap="none" rtlCol="0">
            <a:spAutoFit/>
          </a:bodyPr>
          <a:lstStyle/>
          <a:p>
            <a:r>
              <a:rPr lang="fr-FR" sz="4000" dirty="0" smtClean="0">
                <a:latin typeface="Akzidenz-Grotesk Std Light" panose="02000506040000020003" pitchFamily="2" charset="0"/>
              </a:rPr>
              <a:t>Concrète</a:t>
            </a:r>
            <a:endParaRPr lang="fr-FR" sz="4000" dirty="0">
              <a:latin typeface="Akzidenz-Grotesk Std Light" panose="02000506040000020003" pitchFamily="2" charset="0"/>
            </a:endParaRPr>
          </a:p>
        </p:txBody>
      </p:sp>
      <p:sp>
        <p:nvSpPr>
          <p:cNvPr id="52" name="ZoneTexte 51"/>
          <p:cNvSpPr txBox="1"/>
          <p:nvPr/>
        </p:nvSpPr>
        <p:spPr>
          <a:xfrm>
            <a:off x="1799569" y="3605470"/>
            <a:ext cx="2390398" cy="707886"/>
          </a:xfrm>
          <a:prstGeom prst="rect">
            <a:avLst/>
          </a:prstGeom>
          <a:noFill/>
        </p:spPr>
        <p:txBody>
          <a:bodyPr wrap="none" rtlCol="0">
            <a:spAutoFit/>
          </a:bodyPr>
          <a:lstStyle/>
          <a:p>
            <a:r>
              <a:rPr lang="fr-FR" sz="4000" dirty="0" smtClean="0">
                <a:latin typeface="Akzidenz-Grotesk Std Light" panose="02000506040000020003" pitchFamily="2" charset="0"/>
              </a:rPr>
              <a:t>Réalisable</a:t>
            </a:r>
            <a:endParaRPr lang="fr-FR" sz="4000" dirty="0">
              <a:latin typeface="Akzidenz-Grotesk Std Light" panose="02000506040000020003" pitchFamily="2" charset="0"/>
            </a:endParaRPr>
          </a:p>
        </p:txBody>
      </p:sp>
      <p:sp>
        <p:nvSpPr>
          <p:cNvPr id="53" name="ZoneTexte 52"/>
          <p:cNvSpPr txBox="1"/>
          <p:nvPr/>
        </p:nvSpPr>
        <p:spPr>
          <a:xfrm>
            <a:off x="3311595" y="4753348"/>
            <a:ext cx="3323346" cy="707886"/>
          </a:xfrm>
          <a:prstGeom prst="rect">
            <a:avLst/>
          </a:prstGeom>
          <a:noFill/>
        </p:spPr>
        <p:txBody>
          <a:bodyPr wrap="none" rtlCol="0">
            <a:spAutoFit/>
          </a:bodyPr>
          <a:lstStyle/>
          <a:p>
            <a:r>
              <a:rPr lang="fr-FR" sz="4000" dirty="0" smtClean="0">
                <a:latin typeface="Akzidenz-Grotesk Std Light" panose="02000506040000020003" pitchFamily="2" charset="0"/>
              </a:rPr>
              <a:t>Sans exigence</a:t>
            </a:r>
            <a:endParaRPr lang="fr-FR" sz="4000" dirty="0">
              <a:latin typeface="Akzidenz-Grotesk Std Light" panose="02000506040000020003" pitchFamily="2" charset="0"/>
            </a:endParaRPr>
          </a:p>
        </p:txBody>
      </p:sp>
      <p:sp>
        <p:nvSpPr>
          <p:cNvPr id="54" name="ZoneTexte 53"/>
          <p:cNvSpPr txBox="1"/>
          <p:nvPr/>
        </p:nvSpPr>
        <p:spPr>
          <a:xfrm>
            <a:off x="5756568" y="5901224"/>
            <a:ext cx="2533066" cy="707886"/>
          </a:xfrm>
          <a:prstGeom prst="rect">
            <a:avLst/>
          </a:prstGeom>
          <a:noFill/>
        </p:spPr>
        <p:txBody>
          <a:bodyPr wrap="none" rtlCol="0">
            <a:spAutoFit/>
          </a:bodyPr>
          <a:lstStyle/>
          <a:p>
            <a:r>
              <a:rPr lang="fr-FR" sz="4000" dirty="0" smtClean="0">
                <a:latin typeface="Akzidenz-Grotesk Std Light" panose="02000506040000020003" pitchFamily="2" charset="0"/>
              </a:rPr>
              <a:t>Au présent</a:t>
            </a:r>
            <a:endParaRPr lang="fr-FR" sz="4000" dirty="0">
              <a:latin typeface="Akzidenz-Grotesk Std Light" panose="02000506040000020003" pitchFamily="2" charset="0"/>
            </a:endParaRPr>
          </a:p>
        </p:txBody>
      </p:sp>
    </p:spTree>
    <p:extLst>
      <p:ext uri="{BB962C8B-B14F-4D97-AF65-F5344CB8AC3E}">
        <p14:creationId xmlns:p14="http://schemas.microsoft.com/office/powerpoint/2010/main" val="25450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La communication non-violente : CNV</a:t>
            </a:r>
            <a:endParaRPr lang="fr-FR" sz="4400" dirty="0"/>
          </a:p>
        </p:txBody>
      </p:sp>
      <p:pic>
        <p:nvPicPr>
          <p:cNvPr id="13" name="Image 12" descr="P:\Formation\Sessions et stages\Stage préparation départ\Documents intemporels d'animation\Gestion de conflit\Docs Maïlys Fraslin\Blog  CNV\dire non en CNV.png"/>
          <p:cNvPicPr/>
          <p:nvPr/>
        </p:nvPicPr>
        <p:blipFill>
          <a:blip r:embed="rId2">
            <a:extLst>
              <a:ext uri="{28A0092B-C50C-407E-A947-70E740481C1C}">
                <a14:useLocalDpi xmlns:a14="http://schemas.microsoft.com/office/drawing/2010/main" val="0"/>
              </a:ext>
            </a:extLst>
          </a:blip>
          <a:srcRect/>
          <a:stretch>
            <a:fillRect/>
          </a:stretch>
        </p:blipFill>
        <p:spPr bwMode="auto">
          <a:xfrm>
            <a:off x="136566" y="1282451"/>
            <a:ext cx="8870868" cy="5554853"/>
          </a:xfrm>
          <a:prstGeom prst="rect">
            <a:avLst/>
          </a:prstGeom>
          <a:noFill/>
          <a:ln>
            <a:noFill/>
          </a:ln>
        </p:spPr>
      </p:pic>
    </p:spTree>
    <p:extLst>
      <p:ext uri="{BB962C8B-B14F-4D97-AF65-F5344CB8AC3E}">
        <p14:creationId xmlns:p14="http://schemas.microsoft.com/office/powerpoint/2010/main" val="39528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7286" y="1801933"/>
            <a:ext cx="7260178" cy="720000"/>
            <a:chOff x="157286" y="3404286"/>
            <a:chExt cx="7260178" cy="720000"/>
          </a:xfrm>
        </p:grpSpPr>
        <p:sp>
          <p:nvSpPr>
            <p:cNvPr id="28" name="ZoneTexte 27"/>
            <p:cNvSpPr txBox="1"/>
            <p:nvPr/>
          </p:nvSpPr>
          <p:spPr>
            <a:xfrm>
              <a:off x="896127" y="3502676"/>
              <a:ext cx="6521337" cy="523220"/>
            </a:xfrm>
            <a:prstGeom prst="rect">
              <a:avLst/>
            </a:prstGeom>
            <a:noFill/>
          </p:spPr>
          <p:txBody>
            <a:bodyPr wrap="none" rtlCol="0">
              <a:spAutoFit/>
            </a:bodyPr>
            <a:lstStyle/>
            <a:p>
              <a:r>
                <a:rPr lang="fr-FR" sz="2800" dirty="0" smtClean="0">
                  <a:latin typeface="Akzidenz-Grotesk Std Light" panose="02000506040000020003" pitchFamily="2" charset="0"/>
                </a:rPr>
                <a:t>Expérimenter la pratique de l’écoute active</a:t>
              </a:r>
              <a:endParaRPr lang="fr-FR" sz="2800" dirty="0">
                <a:latin typeface="Akzidenz-Grotesk Std Light" panose="02000506040000020003" pitchFamily="2" charset="0"/>
              </a:endParaRPr>
            </a:p>
          </p:txBody>
        </p:sp>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6" y="3404286"/>
              <a:ext cx="720000" cy="720000"/>
            </a:xfrm>
            <a:prstGeom prst="rect">
              <a:avLst/>
            </a:prstGeom>
          </p:spPr>
        </p:pic>
      </p:grpSp>
      <p:grpSp>
        <p:nvGrpSpPr>
          <p:cNvPr id="5" name="Groupe 4"/>
          <p:cNvGrpSpPr/>
          <p:nvPr/>
        </p:nvGrpSpPr>
        <p:grpSpPr>
          <a:xfrm>
            <a:off x="169986" y="3032127"/>
            <a:ext cx="8680764" cy="954107"/>
            <a:chOff x="169986" y="4381008"/>
            <a:chExt cx="8680764" cy="954107"/>
          </a:xfrm>
        </p:grpSpPr>
        <p:sp>
          <p:nvSpPr>
            <p:cNvPr id="31" name="ZoneTexte 30"/>
            <p:cNvSpPr txBox="1"/>
            <p:nvPr/>
          </p:nvSpPr>
          <p:spPr>
            <a:xfrm>
              <a:off x="896127" y="4381008"/>
              <a:ext cx="7954623" cy="954107"/>
            </a:xfrm>
            <a:prstGeom prst="rect">
              <a:avLst/>
            </a:prstGeom>
            <a:noFill/>
          </p:spPr>
          <p:txBody>
            <a:bodyPr wrap="square" rtlCol="0">
              <a:spAutoFit/>
            </a:bodyPr>
            <a:lstStyle/>
            <a:p>
              <a:r>
                <a:rPr lang="fr-FR" sz="2800" dirty="0" smtClean="0">
                  <a:latin typeface="Akzidenz-Grotesk Std Light" panose="02000506040000020003" pitchFamily="2" charset="0"/>
                </a:rPr>
                <a:t>Identifier les techniques et postures à respecter pour pratiquer l’écoute active</a:t>
              </a:r>
              <a:endParaRPr lang="fr-FR" sz="2800" dirty="0">
                <a:latin typeface="Akzidenz-Grotesk Std Light" panose="02000506040000020003" pitchFamily="2" charset="0"/>
              </a:endParaRPr>
            </a:p>
          </p:txBody>
        </p:sp>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98061"/>
              <a:ext cx="720000" cy="720000"/>
            </a:xfrm>
            <a:prstGeom prst="rect">
              <a:avLst/>
            </a:prstGeom>
          </p:spPr>
        </p:pic>
      </p:grpSp>
      <p:grpSp>
        <p:nvGrpSpPr>
          <p:cNvPr id="24" name="Groupe 23"/>
          <p:cNvGrpSpPr/>
          <p:nvPr/>
        </p:nvGrpSpPr>
        <p:grpSpPr>
          <a:xfrm>
            <a:off x="157286" y="4496428"/>
            <a:ext cx="8680764" cy="954107"/>
            <a:chOff x="169986" y="4381008"/>
            <a:chExt cx="8680764" cy="954107"/>
          </a:xfrm>
        </p:grpSpPr>
        <p:sp>
          <p:nvSpPr>
            <p:cNvPr id="25" name="ZoneTexte 24"/>
            <p:cNvSpPr txBox="1"/>
            <p:nvPr/>
          </p:nvSpPr>
          <p:spPr>
            <a:xfrm>
              <a:off x="896127" y="4381008"/>
              <a:ext cx="7954623" cy="954107"/>
            </a:xfrm>
            <a:prstGeom prst="rect">
              <a:avLst/>
            </a:prstGeom>
            <a:noFill/>
          </p:spPr>
          <p:txBody>
            <a:bodyPr wrap="square" rtlCol="0">
              <a:spAutoFit/>
            </a:bodyPr>
            <a:lstStyle/>
            <a:p>
              <a:r>
                <a:rPr lang="fr-FR" sz="2800" dirty="0" smtClean="0">
                  <a:latin typeface="Akzidenz-Grotesk Std Light" panose="02000506040000020003" pitchFamily="2" charset="0"/>
                </a:rPr>
                <a:t>Découvrir les principes de la communication non-violente</a:t>
              </a:r>
              <a:endParaRPr lang="fr-FR" sz="2800" dirty="0">
                <a:latin typeface="Akzidenz-Grotesk Std Light" panose="02000506040000020003" pitchFamily="2" charset="0"/>
              </a:endParaRPr>
            </a:p>
          </p:txBody>
        </p:sp>
        <p:pic>
          <p:nvPicPr>
            <p:cNvPr id="26" name="Imag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98061"/>
              <a:ext cx="720000" cy="720000"/>
            </a:xfrm>
            <a:prstGeom prst="rect">
              <a:avLst/>
            </a:prstGeom>
          </p:spPr>
        </p:pic>
      </p:grpSp>
      <p:grpSp>
        <p:nvGrpSpPr>
          <p:cNvPr id="39" name="Groupe 38"/>
          <p:cNvGrpSpPr/>
          <p:nvPr/>
        </p:nvGrpSpPr>
        <p:grpSpPr>
          <a:xfrm>
            <a:off x="169986" y="5960730"/>
            <a:ext cx="8680764" cy="720000"/>
            <a:chOff x="169986" y="4439534"/>
            <a:chExt cx="8680764" cy="720000"/>
          </a:xfrm>
        </p:grpSpPr>
        <p:sp>
          <p:nvSpPr>
            <p:cNvPr id="40" name="ZoneTexte 39"/>
            <p:cNvSpPr txBox="1"/>
            <p:nvPr/>
          </p:nvSpPr>
          <p:spPr>
            <a:xfrm>
              <a:off x="896127" y="4537924"/>
              <a:ext cx="7954623" cy="523220"/>
            </a:xfrm>
            <a:prstGeom prst="rect">
              <a:avLst/>
            </a:prstGeom>
            <a:noFill/>
          </p:spPr>
          <p:txBody>
            <a:bodyPr wrap="square" rtlCol="0">
              <a:spAutoFit/>
            </a:bodyPr>
            <a:lstStyle/>
            <a:p>
              <a:r>
                <a:rPr lang="fr-FR" sz="2800" dirty="0" smtClean="0">
                  <a:latin typeface="Akzidenz-Grotesk Std Light" panose="02000506040000020003" pitchFamily="2" charset="0"/>
                </a:rPr>
                <a:t>Identifier et s’initier aux pratiques de la CNV</a:t>
              </a:r>
              <a:endParaRPr lang="fr-FR" sz="2800" dirty="0">
                <a:latin typeface="Akzidenz-Grotesk Std Light" panose="02000506040000020003" pitchFamily="2" charset="0"/>
              </a:endParaRPr>
            </a:p>
          </p:txBody>
        </p:sp>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39534"/>
              <a:ext cx="720000" cy="720000"/>
            </a:xfrm>
            <a:prstGeom prst="rect">
              <a:avLst/>
            </a:prstGeom>
          </p:spPr>
        </p:pic>
      </p:grpSp>
    </p:spTree>
    <p:extLst>
      <p:ext uri="{BB962C8B-B14F-4D97-AF65-F5344CB8AC3E}">
        <p14:creationId xmlns:p14="http://schemas.microsoft.com/office/powerpoint/2010/main" val="93689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676" y="1672026"/>
            <a:ext cx="8228649" cy="4525935"/>
          </a:xfrm>
        </p:spPr>
        <p:txBody>
          <a:bodyPr anchor="ctr"/>
          <a:lstStyle/>
          <a:p>
            <a:pPr marL="0" indent="0" algn="ctr">
              <a:buNone/>
            </a:pPr>
            <a:r>
              <a:rPr lang="fr-FR" sz="5400" dirty="0" smtClean="0">
                <a:solidFill>
                  <a:srgbClr val="007BB6"/>
                </a:solidFill>
                <a:latin typeface="Akzidenz-Grotesk Std Light" panose="02000506040000020003" pitchFamily="2" charset="0"/>
              </a:rPr>
              <a:t>Si on interroge les hommes en posant bien les bonnes questions, ils découvrent d’eux-mêmes la vérité sur chaque chose.</a:t>
            </a:r>
          </a:p>
          <a:p>
            <a:pPr marL="0" indent="0" algn="ctr">
              <a:buNone/>
            </a:pPr>
            <a:r>
              <a:rPr lang="fr-FR" sz="5400" dirty="0" smtClean="0">
                <a:solidFill>
                  <a:srgbClr val="007BB6"/>
                </a:solidFill>
                <a:latin typeface="Akzidenz-Grotesk Std Light" panose="02000506040000020003" pitchFamily="2" charset="0"/>
              </a:rPr>
              <a:t>Platon</a:t>
            </a:r>
            <a:endParaRPr lang="fr-FR" sz="5400" dirty="0">
              <a:solidFill>
                <a:srgbClr val="007BB6"/>
              </a:solidFill>
              <a:latin typeface="Akzidenz-Grotesk Std Light" panose="02000506040000020003" pitchFamily="2" charset="0"/>
            </a:endParaRPr>
          </a:p>
        </p:txBody>
      </p:sp>
    </p:spTree>
    <p:extLst>
      <p:ext uri="{BB962C8B-B14F-4D97-AF65-F5344CB8AC3E}">
        <p14:creationId xmlns:p14="http://schemas.microsoft.com/office/powerpoint/2010/main" val="21537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7286" y="1801933"/>
            <a:ext cx="7260178" cy="720000"/>
            <a:chOff x="157286" y="3404286"/>
            <a:chExt cx="7260178" cy="720000"/>
          </a:xfrm>
        </p:grpSpPr>
        <p:sp>
          <p:nvSpPr>
            <p:cNvPr id="28" name="ZoneTexte 27"/>
            <p:cNvSpPr txBox="1"/>
            <p:nvPr/>
          </p:nvSpPr>
          <p:spPr>
            <a:xfrm>
              <a:off x="896127" y="3502676"/>
              <a:ext cx="6521337" cy="523220"/>
            </a:xfrm>
            <a:prstGeom prst="rect">
              <a:avLst/>
            </a:prstGeom>
            <a:noFill/>
          </p:spPr>
          <p:txBody>
            <a:bodyPr wrap="none" rtlCol="0">
              <a:spAutoFit/>
            </a:bodyPr>
            <a:lstStyle/>
            <a:p>
              <a:r>
                <a:rPr lang="fr-FR" sz="2800" dirty="0" smtClean="0">
                  <a:latin typeface="Akzidenz-Grotesk Std Light" panose="02000506040000020003" pitchFamily="2" charset="0"/>
                </a:rPr>
                <a:t>Expérimenter la pratique de l’écoute active</a:t>
              </a:r>
              <a:endParaRPr lang="fr-FR" sz="2800" dirty="0">
                <a:latin typeface="Akzidenz-Grotesk Std Light" panose="02000506040000020003" pitchFamily="2" charset="0"/>
              </a:endParaRPr>
            </a:p>
          </p:txBody>
        </p:sp>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6" y="3404286"/>
              <a:ext cx="720000" cy="720000"/>
            </a:xfrm>
            <a:prstGeom prst="rect">
              <a:avLst/>
            </a:prstGeom>
          </p:spPr>
        </p:pic>
      </p:grpSp>
      <p:grpSp>
        <p:nvGrpSpPr>
          <p:cNvPr id="5" name="Groupe 4"/>
          <p:cNvGrpSpPr/>
          <p:nvPr/>
        </p:nvGrpSpPr>
        <p:grpSpPr>
          <a:xfrm>
            <a:off x="169986" y="3032127"/>
            <a:ext cx="8680764" cy="954107"/>
            <a:chOff x="169986" y="4381008"/>
            <a:chExt cx="8680764" cy="954107"/>
          </a:xfrm>
        </p:grpSpPr>
        <p:sp>
          <p:nvSpPr>
            <p:cNvPr id="31" name="ZoneTexte 30"/>
            <p:cNvSpPr txBox="1"/>
            <p:nvPr/>
          </p:nvSpPr>
          <p:spPr>
            <a:xfrm>
              <a:off x="896127" y="4381008"/>
              <a:ext cx="7954623" cy="954107"/>
            </a:xfrm>
            <a:prstGeom prst="rect">
              <a:avLst/>
            </a:prstGeom>
            <a:noFill/>
          </p:spPr>
          <p:txBody>
            <a:bodyPr wrap="square" rtlCol="0">
              <a:spAutoFit/>
            </a:bodyPr>
            <a:lstStyle/>
            <a:p>
              <a:r>
                <a:rPr lang="fr-FR" sz="2800" dirty="0" smtClean="0">
                  <a:latin typeface="Akzidenz-Grotesk Std Light" panose="02000506040000020003" pitchFamily="2" charset="0"/>
                </a:rPr>
                <a:t>Identifier les techniques et postures à respecter pour pratiquer l’écoute active</a:t>
              </a:r>
              <a:endParaRPr lang="fr-FR" sz="2800" dirty="0">
                <a:latin typeface="Akzidenz-Grotesk Std Light" panose="02000506040000020003" pitchFamily="2" charset="0"/>
              </a:endParaRPr>
            </a:p>
          </p:txBody>
        </p:sp>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98061"/>
              <a:ext cx="720000" cy="720000"/>
            </a:xfrm>
            <a:prstGeom prst="rect">
              <a:avLst/>
            </a:prstGeom>
          </p:spPr>
        </p:pic>
      </p:grpSp>
      <p:grpSp>
        <p:nvGrpSpPr>
          <p:cNvPr id="24" name="Groupe 23"/>
          <p:cNvGrpSpPr/>
          <p:nvPr/>
        </p:nvGrpSpPr>
        <p:grpSpPr>
          <a:xfrm>
            <a:off x="157286" y="4496428"/>
            <a:ext cx="8680764" cy="954107"/>
            <a:chOff x="169986" y="4381008"/>
            <a:chExt cx="8680764" cy="954107"/>
          </a:xfrm>
        </p:grpSpPr>
        <p:sp>
          <p:nvSpPr>
            <p:cNvPr id="25" name="ZoneTexte 24"/>
            <p:cNvSpPr txBox="1"/>
            <p:nvPr/>
          </p:nvSpPr>
          <p:spPr>
            <a:xfrm>
              <a:off x="896127" y="4381008"/>
              <a:ext cx="7954623" cy="954107"/>
            </a:xfrm>
            <a:prstGeom prst="rect">
              <a:avLst/>
            </a:prstGeom>
            <a:noFill/>
          </p:spPr>
          <p:txBody>
            <a:bodyPr wrap="square" rtlCol="0">
              <a:spAutoFit/>
            </a:bodyPr>
            <a:lstStyle/>
            <a:p>
              <a:r>
                <a:rPr lang="fr-FR" sz="2800" dirty="0" smtClean="0">
                  <a:latin typeface="Akzidenz-Grotesk Std Light" panose="02000506040000020003" pitchFamily="2" charset="0"/>
                </a:rPr>
                <a:t>Découvrir les principes de la communication non-violente</a:t>
              </a:r>
              <a:endParaRPr lang="fr-FR" sz="2800" dirty="0">
                <a:latin typeface="Akzidenz-Grotesk Std Light" panose="02000506040000020003" pitchFamily="2" charset="0"/>
              </a:endParaRPr>
            </a:p>
          </p:txBody>
        </p:sp>
        <p:pic>
          <p:nvPicPr>
            <p:cNvPr id="26" name="Imag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98061"/>
              <a:ext cx="720000" cy="720000"/>
            </a:xfrm>
            <a:prstGeom prst="rect">
              <a:avLst/>
            </a:prstGeom>
          </p:spPr>
        </p:pic>
      </p:grpSp>
      <p:grpSp>
        <p:nvGrpSpPr>
          <p:cNvPr id="39" name="Groupe 38"/>
          <p:cNvGrpSpPr/>
          <p:nvPr/>
        </p:nvGrpSpPr>
        <p:grpSpPr>
          <a:xfrm>
            <a:off x="169986" y="5960730"/>
            <a:ext cx="8680764" cy="720000"/>
            <a:chOff x="169986" y="4439534"/>
            <a:chExt cx="8680764" cy="720000"/>
          </a:xfrm>
        </p:grpSpPr>
        <p:sp>
          <p:nvSpPr>
            <p:cNvPr id="40" name="ZoneTexte 39"/>
            <p:cNvSpPr txBox="1"/>
            <p:nvPr/>
          </p:nvSpPr>
          <p:spPr>
            <a:xfrm>
              <a:off x="896127" y="4537924"/>
              <a:ext cx="7954623" cy="523220"/>
            </a:xfrm>
            <a:prstGeom prst="rect">
              <a:avLst/>
            </a:prstGeom>
            <a:noFill/>
          </p:spPr>
          <p:txBody>
            <a:bodyPr wrap="square" rtlCol="0">
              <a:spAutoFit/>
            </a:bodyPr>
            <a:lstStyle/>
            <a:p>
              <a:r>
                <a:rPr lang="fr-FR" sz="2800" dirty="0" smtClean="0">
                  <a:latin typeface="Akzidenz-Grotesk Std Light" panose="02000506040000020003" pitchFamily="2" charset="0"/>
                </a:rPr>
                <a:t>Identifier et s’initier aux pratiques de la CNV</a:t>
              </a:r>
              <a:endParaRPr lang="fr-FR" sz="2800" dirty="0">
                <a:latin typeface="Akzidenz-Grotesk Std Light" panose="02000506040000020003" pitchFamily="2" charset="0"/>
              </a:endParaRPr>
            </a:p>
          </p:txBody>
        </p:sp>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6" y="4439534"/>
              <a:ext cx="720000" cy="720000"/>
            </a:xfrm>
            <a:prstGeom prst="rect">
              <a:avLst/>
            </a:prstGeom>
          </p:spPr>
        </p:pic>
      </p:grpSp>
    </p:spTree>
    <p:extLst>
      <p:ext uri="{BB962C8B-B14F-4D97-AF65-F5344CB8AC3E}">
        <p14:creationId xmlns:p14="http://schemas.microsoft.com/office/powerpoint/2010/main" val="1049488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98953"/>
            <a:ext cx="6565424" cy="1306029"/>
          </a:xfrm>
        </p:spPr>
        <p:txBody>
          <a:bodyPr/>
          <a:lstStyle/>
          <a:p>
            <a:r>
              <a:rPr lang="fr-FR" sz="4400" dirty="0" smtClean="0"/>
              <a:t>Les situations favorables à l’écoute active</a:t>
            </a:r>
            <a:endParaRPr lang="fr-FR" sz="4400" dirty="0"/>
          </a:p>
        </p:txBody>
      </p:sp>
      <p:grpSp>
        <p:nvGrpSpPr>
          <p:cNvPr id="5" name="Groupe 4"/>
          <p:cNvGrpSpPr/>
          <p:nvPr/>
        </p:nvGrpSpPr>
        <p:grpSpPr>
          <a:xfrm>
            <a:off x="3523426" y="3157275"/>
            <a:ext cx="2097147" cy="1336040"/>
            <a:chOff x="6566652" y="2341933"/>
            <a:chExt cx="2097147" cy="1336040"/>
          </a:xfrm>
        </p:grpSpPr>
        <p:grpSp>
          <p:nvGrpSpPr>
            <p:cNvPr id="6" name="Groupe 5"/>
            <p:cNvGrpSpPr/>
            <p:nvPr/>
          </p:nvGrpSpPr>
          <p:grpSpPr>
            <a:xfrm>
              <a:off x="6566652" y="2977422"/>
              <a:ext cx="2097147" cy="700551"/>
              <a:chOff x="6566652" y="2977422"/>
              <a:chExt cx="2097147" cy="700551"/>
            </a:xfrm>
          </p:grpSpPr>
          <p:pic>
            <p:nvPicPr>
              <p:cNvPr id="8" name="Image 2" descr="arbr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47" t="60229" r="12894" b="3519"/>
              <a:stretch/>
            </p:blipFill>
            <p:spPr bwMode="auto">
              <a:xfrm>
                <a:off x="6782888" y="2977422"/>
                <a:ext cx="1664674" cy="7005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V="1">
                <a:off x="6566652" y="2990865"/>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6620812" y="2341933"/>
              <a:ext cx="1988826" cy="369332"/>
            </a:xfrm>
            <a:prstGeom prst="rect">
              <a:avLst/>
            </a:prstGeom>
            <a:noFill/>
          </p:spPr>
          <p:txBody>
            <a:bodyPr wrap="square" rtlCol="0">
              <a:spAutoFit/>
            </a:bodyPr>
            <a:lstStyle/>
            <a:p>
              <a:pPr algn="ctr"/>
              <a:r>
                <a:rPr lang="fr-FR" b="1" dirty="0" smtClean="0">
                  <a:latin typeface="Akzidenz-Grotesk Std Light" panose="02000506040000020003" pitchFamily="2" charset="0"/>
                  <a:cs typeface="Arial" panose="020B0604020202020204" pitchFamily="34" charset="0"/>
                </a:rPr>
                <a:t>CONFLIT LATENT</a:t>
              </a:r>
              <a:endParaRPr lang="fr-FR" b="1" dirty="0">
                <a:latin typeface="Akzidenz-Grotesk Std Light" panose="02000506040000020003" pitchFamily="2" charset="0"/>
                <a:ea typeface="Calibri" panose="020F0502020204030204" pitchFamily="34" charset="0"/>
                <a:cs typeface="Arial" panose="020B0604020202020204" pitchFamily="34" charset="0"/>
              </a:endParaRPr>
            </a:p>
          </p:txBody>
        </p:sp>
      </p:grpSp>
      <p:grpSp>
        <p:nvGrpSpPr>
          <p:cNvPr id="10" name="Groupe 9"/>
          <p:cNvGrpSpPr/>
          <p:nvPr/>
        </p:nvGrpSpPr>
        <p:grpSpPr>
          <a:xfrm>
            <a:off x="130391" y="2684861"/>
            <a:ext cx="2883877" cy="1970585"/>
            <a:chOff x="2908986" y="4261831"/>
            <a:chExt cx="2883877" cy="1970585"/>
          </a:xfrm>
        </p:grpSpPr>
        <p:grpSp>
          <p:nvGrpSpPr>
            <p:cNvPr id="11" name="Groupe 10"/>
            <p:cNvGrpSpPr/>
            <p:nvPr/>
          </p:nvGrpSpPr>
          <p:grpSpPr>
            <a:xfrm>
              <a:off x="3302351" y="4261831"/>
              <a:ext cx="2097147" cy="1141223"/>
              <a:chOff x="3302352" y="4261831"/>
              <a:chExt cx="2097147" cy="1141223"/>
            </a:xfrm>
          </p:grpSpPr>
          <p:pic>
            <p:nvPicPr>
              <p:cNvPr id="13" name="Image 2" descr="arbr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47" r="12894" b="40986"/>
              <a:stretch/>
            </p:blipFill>
            <p:spPr bwMode="auto">
              <a:xfrm>
                <a:off x="3518587" y="4261831"/>
                <a:ext cx="1664676" cy="114043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a:xfrm flipV="1">
                <a:off x="3302352" y="5403052"/>
                <a:ext cx="20971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2908986" y="5832306"/>
              <a:ext cx="2883877" cy="400110"/>
            </a:xfrm>
            <a:prstGeom prst="rect">
              <a:avLst/>
            </a:prstGeom>
            <a:noFill/>
          </p:spPr>
          <p:txBody>
            <a:bodyPr wrap="square" rtlCol="0">
              <a:spAutoFit/>
            </a:bodyPr>
            <a:lstStyle/>
            <a:p>
              <a:pPr algn="ctr"/>
              <a:r>
                <a:rPr lang="fr-FR" sz="2000" b="1" dirty="0" smtClean="0">
                  <a:latin typeface="Akzidenz-Grotesk Std Light" panose="02000506040000020003" pitchFamily="2" charset="0"/>
                  <a:cs typeface="Arial" panose="020B0604020202020204" pitchFamily="34" charset="0"/>
                </a:rPr>
                <a:t>CONFLIT SUPERFICIEL</a:t>
              </a:r>
              <a:endParaRPr lang="fr-FR" sz="2000" b="1" dirty="0">
                <a:latin typeface="Akzidenz-Grotesk Std Light" panose="02000506040000020003" pitchFamily="2" charset="0"/>
                <a:ea typeface="Calibri" panose="020F0502020204030204" pitchFamily="34" charset="0"/>
                <a:cs typeface="Arial" panose="020B0604020202020204" pitchFamily="34" charset="0"/>
              </a:endParaRPr>
            </a:p>
          </p:txBody>
        </p:sp>
      </p:grpSp>
      <p:grpSp>
        <p:nvGrpSpPr>
          <p:cNvPr id="17" name="Groupe 16"/>
          <p:cNvGrpSpPr/>
          <p:nvPr/>
        </p:nvGrpSpPr>
        <p:grpSpPr>
          <a:xfrm>
            <a:off x="6129732" y="2762456"/>
            <a:ext cx="2883877" cy="2238690"/>
            <a:chOff x="6246504" y="2762456"/>
            <a:chExt cx="2883877" cy="2238690"/>
          </a:xfrm>
        </p:grpSpPr>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469" y="2762456"/>
              <a:ext cx="1369947" cy="1369947"/>
            </a:xfrm>
            <a:prstGeom prst="rect">
              <a:avLst/>
            </a:prstGeom>
          </p:spPr>
        </p:pic>
        <p:sp>
          <p:nvSpPr>
            <p:cNvPr id="16" name="ZoneTexte 15"/>
            <p:cNvSpPr txBox="1"/>
            <p:nvPr/>
          </p:nvSpPr>
          <p:spPr>
            <a:xfrm>
              <a:off x="6246504" y="3985483"/>
              <a:ext cx="2883877" cy="1015663"/>
            </a:xfrm>
            <a:prstGeom prst="rect">
              <a:avLst/>
            </a:prstGeom>
            <a:noFill/>
          </p:spPr>
          <p:txBody>
            <a:bodyPr wrap="square" rtlCol="0">
              <a:spAutoFit/>
            </a:bodyPr>
            <a:lstStyle/>
            <a:p>
              <a:pPr algn="ctr"/>
              <a:r>
                <a:rPr lang="fr-FR" sz="2000" b="1" dirty="0" smtClean="0">
                  <a:latin typeface="Akzidenz-Grotesk Std Light" panose="02000506040000020003" pitchFamily="2" charset="0"/>
                  <a:cs typeface="Arial" panose="020B0604020202020204" pitchFamily="34" charset="0"/>
                </a:rPr>
                <a:t>RELATION D’AIDE, DE SOUTIEN OU D’ACCOMPAGNEMENT</a:t>
              </a:r>
              <a:endParaRPr lang="fr-FR" sz="2000" dirty="0">
                <a:latin typeface="Akzidenz-Grotesk Std Light" panose="02000506040000020003" pitchFamily="2" charset="0"/>
              </a:endParaRPr>
            </a:p>
          </p:txBody>
        </p:sp>
      </p:grpSp>
    </p:spTree>
    <p:extLst>
      <p:ext uri="{BB962C8B-B14F-4D97-AF65-F5344CB8AC3E}">
        <p14:creationId xmlns:p14="http://schemas.microsoft.com/office/powerpoint/2010/main" val="30248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98953"/>
            <a:ext cx="6565424" cy="1306029"/>
          </a:xfrm>
        </p:spPr>
        <p:txBody>
          <a:bodyPr/>
          <a:lstStyle/>
          <a:p>
            <a:r>
              <a:rPr lang="fr-FR" sz="4400" dirty="0" smtClean="0"/>
              <a:t>Les composantes de</a:t>
            </a:r>
            <a:br>
              <a:rPr lang="fr-FR" sz="4400" dirty="0" smtClean="0"/>
            </a:br>
            <a:r>
              <a:rPr lang="fr-FR" sz="4400" dirty="0" smtClean="0"/>
              <a:t>l’écoute active</a:t>
            </a:r>
            <a:endParaRPr lang="fr-FR" sz="4400" dirty="0"/>
          </a:p>
        </p:txBody>
      </p:sp>
      <p:sp>
        <p:nvSpPr>
          <p:cNvPr id="13" name="Arc 12"/>
          <p:cNvSpPr/>
          <p:nvPr/>
        </p:nvSpPr>
        <p:spPr bwMode="auto">
          <a:xfrm>
            <a:off x="-2042559" y="1348806"/>
            <a:ext cx="3182586" cy="5385460"/>
          </a:xfrm>
          <a:prstGeom prst="arc">
            <a:avLst>
              <a:gd name="adj1" fmla="val 16200000"/>
              <a:gd name="adj2" fmla="val 5383455"/>
            </a:avLst>
          </a:prstGeom>
          <a:solidFill>
            <a:srgbClr val="F08A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25" name="Groupe 24"/>
          <p:cNvGrpSpPr/>
          <p:nvPr/>
        </p:nvGrpSpPr>
        <p:grpSpPr>
          <a:xfrm>
            <a:off x="104721" y="1300723"/>
            <a:ext cx="3387139" cy="636076"/>
            <a:chOff x="104721" y="1300723"/>
            <a:chExt cx="3387139" cy="636076"/>
          </a:xfrm>
        </p:grpSpPr>
        <p:sp>
          <p:nvSpPr>
            <p:cNvPr id="5" name="ZoneTexte 4"/>
            <p:cNvSpPr txBox="1"/>
            <p:nvPr/>
          </p:nvSpPr>
          <p:spPr>
            <a:xfrm>
              <a:off x="753610" y="1326374"/>
              <a:ext cx="2738250" cy="584775"/>
            </a:xfrm>
            <a:prstGeom prst="rect">
              <a:avLst/>
            </a:prstGeom>
            <a:noFill/>
          </p:spPr>
          <p:txBody>
            <a:bodyPr wrap="none" rtlCol="0">
              <a:spAutoFit/>
            </a:bodyPr>
            <a:lstStyle/>
            <a:p>
              <a:r>
                <a:rPr lang="fr-FR" sz="3200" dirty="0" smtClean="0">
                  <a:latin typeface="Akzidenz-Grotesk Std Light" panose="02000506040000020003" pitchFamily="2" charset="0"/>
                </a:rPr>
                <a:t>La disponibilité</a:t>
              </a:r>
              <a:endParaRPr lang="fr-FR" sz="3200" dirty="0">
                <a:latin typeface="Akzidenz-Grotesk Std Light" panose="02000506040000020003" pitchFamily="2" charset="0"/>
              </a:endParaRPr>
            </a:p>
          </p:txBody>
        </p:sp>
        <p:sp>
          <p:nvSpPr>
            <p:cNvPr id="16" name="Ellipse 15"/>
            <p:cNvSpPr/>
            <p:nvPr/>
          </p:nvSpPr>
          <p:spPr bwMode="auto">
            <a:xfrm>
              <a:off x="104721" y="1300723"/>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1</a:t>
              </a:r>
            </a:p>
          </p:txBody>
        </p:sp>
      </p:grpSp>
      <p:grpSp>
        <p:nvGrpSpPr>
          <p:cNvPr id="24" name="Groupe 23"/>
          <p:cNvGrpSpPr/>
          <p:nvPr/>
        </p:nvGrpSpPr>
        <p:grpSpPr>
          <a:xfrm>
            <a:off x="670208" y="2102197"/>
            <a:ext cx="5702129" cy="636076"/>
            <a:chOff x="670208" y="2102197"/>
            <a:chExt cx="5702129" cy="636076"/>
          </a:xfrm>
        </p:grpSpPr>
        <p:sp>
          <p:nvSpPr>
            <p:cNvPr id="6" name="ZoneTexte 5"/>
            <p:cNvSpPr txBox="1"/>
            <p:nvPr/>
          </p:nvSpPr>
          <p:spPr>
            <a:xfrm>
              <a:off x="1296337" y="2127848"/>
              <a:ext cx="5076000"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Un environnement de qualité</a:t>
              </a:r>
              <a:endParaRPr lang="fr-FR" sz="3200" dirty="0">
                <a:latin typeface="Akzidenz-Grotesk Std Light" panose="02000506040000020003" pitchFamily="2" charset="0"/>
              </a:endParaRPr>
            </a:p>
          </p:txBody>
        </p:sp>
        <p:sp>
          <p:nvSpPr>
            <p:cNvPr id="17" name="Ellipse 16"/>
            <p:cNvSpPr/>
            <p:nvPr/>
          </p:nvSpPr>
          <p:spPr bwMode="auto">
            <a:xfrm>
              <a:off x="670208" y="2102197"/>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2</a:t>
              </a:r>
            </a:p>
          </p:txBody>
        </p:sp>
      </p:grpSp>
      <p:grpSp>
        <p:nvGrpSpPr>
          <p:cNvPr id="23" name="Groupe 22"/>
          <p:cNvGrpSpPr/>
          <p:nvPr/>
        </p:nvGrpSpPr>
        <p:grpSpPr>
          <a:xfrm>
            <a:off x="942674" y="2903671"/>
            <a:ext cx="3579722" cy="636076"/>
            <a:chOff x="942674" y="2903671"/>
            <a:chExt cx="3579722" cy="636076"/>
          </a:xfrm>
        </p:grpSpPr>
        <p:sp>
          <p:nvSpPr>
            <p:cNvPr id="7" name="ZoneTexte 6"/>
            <p:cNvSpPr txBox="1"/>
            <p:nvPr/>
          </p:nvSpPr>
          <p:spPr>
            <a:xfrm>
              <a:off x="1603007" y="2929322"/>
              <a:ext cx="2919389" cy="584775"/>
            </a:xfrm>
            <a:prstGeom prst="rect">
              <a:avLst/>
            </a:prstGeom>
            <a:noFill/>
          </p:spPr>
          <p:txBody>
            <a:bodyPr wrap="none" rtlCol="0">
              <a:spAutoFit/>
            </a:bodyPr>
            <a:lstStyle/>
            <a:p>
              <a:r>
                <a:rPr lang="fr-FR" sz="3200" dirty="0" smtClean="0">
                  <a:latin typeface="Akzidenz-Grotesk Std Light" panose="02000506040000020003" pitchFamily="2" charset="0"/>
                </a:rPr>
                <a:t>La bienveillance</a:t>
              </a:r>
              <a:endParaRPr lang="fr-FR" sz="3200" dirty="0">
                <a:latin typeface="Akzidenz-Grotesk Std Light" panose="02000506040000020003" pitchFamily="2" charset="0"/>
              </a:endParaRPr>
            </a:p>
          </p:txBody>
        </p:sp>
        <p:sp>
          <p:nvSpPr>
            <p:cNvPr id="18" name="Ellipse 17"/>
            <p:cNvSpPr/>
            <p:nvPr/>
          </p:nvSpPr>
          <p:spPr bwMode="auto">
            <a:xfrm>
              <a:off x="942674" y="2903671"/>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3</a:t>
              </a:r>
            </a:p>
          </p:txBody>
        </p:sp>
      </p:grpSp>
      <p:grpSp>
        <p:nvGrpSpPr>
          <p:cNvPr id="26" name="Groupe 25"/>
          <p:cNvGrpSpPr/>
          <p:nvPr/>
        </p:nvGrpSpPr>
        <p:grpSpPr>
          <a:xfrm>
            <a:off x="1011996" y="3705145"/>
            <a:ext cx="5392387" cy="636076"/>
            <a:chOff x="1011996" y="3705145"/>
            <a:chExt cx="5392387" cy="636076"/>
          </a:xfrm>
        </p:grpSpPr>
        <p:sp>
          <p:nvSpPr>
            <p:cNvPr id="8" name="ZoneTexte 7"/>
            <p:cNvSpPr txBox="1"/>
            <p:nvPr/>
          </p:nvSpPr>
          <p:spPr>
            <a:xfrm>
              <a:off x="1652275" y="3730796"/>
              <a:ext cx="4752108"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Un cadre relationnel établi</a:t>
              </a:r>
              <a:endParaRPr lang="fr-FR" sz="3200" dirty="0">
                <a:latin typeface="Akzidenz-Grotesk Std Light" panose="02000506040000020003" pitchFamily="2" charset="0"/>
              </a:endParaRPr>
            </a:p>
          </p:txBody>
        </p:sp>
        <p:sp>
          <p:nvSpPr>
            <p:cNvPr id="19" name="Ellipse 18"/>
            <p:cNvSpPr/>
            <p:nvPr/>
          </p:nvSpPr>
          <p:spPr bwMode="auto">
            <a:xfrm>
              <a:off x="1011996" y="3705145"/>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4</a:t>
              </a:r>
            </a:p>
          </p:txBody>
        </p:sp>
      </p:grpSp>
      <p:grpSp>
        <p:nvGrpSpPr>
          <p:cNvPr id="27" name="Groupe 26"/>
          <p:cNvGrpSpPr/>
          <p:nvPr/>
        </p:nvGrpSpPr>
        <p:grpSpPr>
          <a:xfrm>
            <a:off x="942674" y="4506619"/>
            <a:ext cx="4188169" cy="636076"/>
            <a:chOff x="942674" y="4506619"/>
            <a:chExt cx="4188169" cy="636076"/>
          </a:xfrm>
        </p:grpSpPr>
        <p:sp>
          <p:nvSpPr>
            <p:cNvPr id="9" name="ZoneTexte 8"/>
            <p:cNvSpPr txBox="1"/>
            <p:nvPr/>
          </p:nvSpPr>
          <p:spPr>
            <a:xfrm>
              <a:off x="1588697" y="4532270"/>
              <a:ext cx="3542146"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Un réel décentrage</a:t>
              </a:r>
              <a:endParaRPr lang="fr-FR" sz="3200" dirty="0">
                <a:latin typeface="Akzidenz-Grotesk Std Light" panose="02000506040000020003" pitchFamily="2" charset="0"/>
              </a:endParaRPr>
            </a:p>
          </p:txBody>
        </p:sp>
        <p:sp>
          <p:nvSpPr>
            <p:cNvPr id="20" name="Ellipse 19"/>
            <p:cNvSpPr/>
            <p:nvPr/>
          </p:nvSpPr>
          <p:spPr bwMode="auto">
            <a:xfrm>
              <a:off x="942674" y="4506619"/>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5</a:t>
              </a:r>
            </a:p>
          </p:txBody>
        </p:sp>
      </p:grpSp>
      <p:grpSp>
        <p:nvGrpSpPr>
          <p:cNvPr id="28" name="Groupe 27"/>
          <p:cNvGrpSpPr/>
          <p:nvPr/>
        </p:nvGrpSpPr>
        <p:grpSpPr>
          <a:xfrm>
            <a:off x="670208" y="5308093"/>
            <a:ext cx="3233658" cy="636076"/>
            <a:chOff x="670208" y="5308093"/>
            <a:chExt cx="3233658" cy="636076"/>
          </a:xfrm>
        </p:grpSpPr>
        <p:sp>
          <p:nvSpPr>
            <p:cNvPr id="10" name="ZoneTexte 9"/>
            <p:cNvSpPr txBox="1"/>
            <p:nvPr/>
          </p:nvSpPr>
          <p:spPr>
            <a:xfrm>
              <a:off x="1328900" y="5333744"/>
              <a:ext cx="2574966"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De l’ouverture</a:t>
              </a:r>
              <a:endParaRPr lang="fr-FR" sz="3200" dirty="0">
                <a:latin typeface="Akzidenz-Grotesk Std Light" panose="02000506040000020003" pitchFamily="2" charset="0"/>
              </a:endParaRPr>
            </a:p>
          </p:txBody>
        </p:sp>
        <p:sp>
          <p:nvSpPr>
            <p:cNvPr id="21" name="Ellipse 20"/>
            <p:cNvSpPr/>
            <p:nvPr/>
          </p:nvSpPr>
          <p:spPr bwMode="auto">
            <a:xfrm>
              <a:off x="670208" y="5308093"/>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6</a:t>
              </a:r>
            </a:p>
          </p:txBody>
        </p:sp>
      </p:grpSp>
      <p:grpSp>
        <p:nvGrpSpPr>
          <p:cNvPr id="29" name="Groupe 28"/>
          <p:cNvGrpSpPr/>
          <p:nvPr/>
        </p:nvGrpSpPr>
        <p:grpSpPr>
          <a:xfrm>
            <a:off x="104721" y="6109565"/>
            <a:ext cx="3161263" cy="636076"/>
            <a:chOff x="104721" y="6109565"/>
            <a:chExt cx="3161263" cy="636076"/>
          </a:xfrm>
        </p:grpSpPr>
        <p:sp>
          <p:nvSpPr>
            <p:cNvPr id="11" name="ZoneTexte 10"/>
            <p:cNvSpPr txBox="1"/>
            <p:nvPr/>
          </p:nvSpPr>
          <p:spPr>
            <a:xfrm>
              <a:off x="762411" y="6135216"/>
              <a:ext cx="2503573"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De l’attention</a:t>
              </a:r>
              <a:endParaRPr lang="fr-FR" sz="3200" dirty="0">
                <a:latin typeface="Akzidenz-Grotesk Std Light" panose="02000506040000020003" pitchFamily="2" charset="0"/>
              </a:endParaRPr>
            </a:p>
          </p:txBody>
        </p:sp>
        <p:sp>
          <p:nvSpPr>
            <p:cNvPr id="22" name="Ellipse 21"/>
            <p:cNvSpPr/>
            <p:nvPr/>
          </p:nvSpPr>
          <p:spPr bwMode="auto">
            <a:xfrm>
              <a:off x="104721" y="6109565"/>
              <a:ext cx="636076" cy="636076"/>
            </a:xfrm>
            <a:prstGeom prst="ellipse">
              <a:avLst/>
            </a:prstGeom>
            <a:solidFill>
              <a:srgbClr val="007BB6"/>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7</a:t>
              </a:r>
            </a:p>
          </p:txBody>
        </p:sp>
      </p:gr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504" y="158303"/>
            <a:ext cx="886516" cy="886516"/>
          </a:xfrm>
          <a:prstGeom prst="rect">
            <a:avLst/>
          </a:prstGeom>
        </p:spPr>
      </p:pic>
    </p:spTree>
    <p:extLst>
      <p:ext uri="{BB962C8B-B14F-4D97-AF65-F5344CB8AC3E}">
        <p14:creationId xmlns:p14="http://schemas.microsoft.com/office/powerpoint/2010/main" val="13606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98953"/>
            <a:ext cx="6565424" cy="1306029"/>
          </a:xfrm>
        </p:spPr>
        <p:txBody>
          <a:bodyPr/>
          <a:lstStyle/>
          <a:p>
            <a:r>
              <a:rPr lang="fr-FR" sz="4400" dirty="0" smtClean="0"/>
              <a:t>Les obstacles à</a:t>
            </a:r>
            <a:br>
              <a:rPr lang="fr-FR" sz="4400" dirty="0" smtClean="0"/>
            </a:br>
            <a:r>
              <a:rPr lang="fr-FR" sz="4400" dirty="0" smtClean="0"/>
              <a:t>l’écoute active</a:t>
            </a:r>
            <a:endParaRPr lang="fr-FR" sz="4400" dirty="0"/>
          </a:p>
        </p:txBody>
      </p:sp>
      <p:sp>
        <p:nvSpPr>
          <p:cNvPr id="13" name="Arc 12"/>
          <p:cNvSpPr/>
          <p:nvPr/>
        </p:nvSpPr>
        <p:spPr bwMode="auto">
          <a:xfrm>
            <a:off x="-2042559" y="1348806"/>
            <a:ext cx="3182586" cy="5385460"/>
          </a:xfrm>
          <a:prstGeom prst="arc">
            <a:avLst>
              <a:gd name="adj1" fmla="val 16200000"/>
              <a:gd name="adj2" fmla="val 5383455"/>
            </a:avLst>
          </a:prstGeom>
          <a:solidFill>
            <a:srgbClr val="A1BBD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4" name="Groupe 3"/>
          <p:cNvGrpSpPr/>
          <p:nvPr/>
        </p:nvGrpSpPr>
        <p:grpSpPr>
          <a:xfrm>
            <a:off x="272373" y="1550447"/>
            <a:ext cx="6332060" cy="636076"/>
            <a:chOff x="272373" y="1550447"/>
            <a:chExt cx="6332060" cy="636076"/>
          </a:xfrm>
        </p:grpSpPr>
        <p:sp>
          <p:nvSpPr>
            <p:cNvPr id="5" name="ZoneTexte 4"/>
            <p:cNvSpPr txBox="1"/>
            <p:nvPr/>
          </p:nvSpPr>
          <p:spPr>
            <a:xfrm>
              <a:off x="919864" y="1576098"/>
              <a:ext cx="5684569" cy="584775"/>
            </a:xfrm>
            <a:prstGeom prst="rect">
              <a:avLst/>
            </a:prstGeom>
            <a:noFill/>
          </p:spPr>
          <p:txBody>
            <a:bodyPr wrap="none" rtlCol="0">
              <a:spAutoFit/>
            </a:bodyPr>
            <a:lstStyle/>
            <a:p>
              <a:r>
                <a:rPr lang="fr-FR" sz="3200" dirty="0" smtClean="0">
                  <a:latin typeface="Akzidenz-Grotesk Std Light" panose="02000506040000020003" pitchFamily="2" charset="0"/>
                </a:rPr>
                <a:t>Conseiller : c’est condescendant</a:t>
              </a:r>
              <a:endParaRPr lang="fr-FR" sz="3200" dirty="0">
                <a:latin typeface="Akzidenz-Grotesk Std Light" panose="02000506040000020003" pitchFamily="2" charset="0"/>
              </a:endParaRPr>
            </a:p>
          </p:txBody>
        </p:sp>
        <p:sp>
          <p:nvSpPr>
            <p:cNvPr id="16" name="Ellipse 15"/>
            <p:cNvSpPr/>
            <p:nvPr/>
          </p:nvSpPr>
          <p:spPr bwMode="auto">
            <a:xfrm>
              <a:off x="272373" y="1550447"/>
              <a:ext cx="636076" cy="636076"/>
            </a:xfrm>
            <a:prstGeom prst="ellipse">
              <a:avLst/>
            </a:prstGeom>
            <a:solidFill>
              <a:srgbClr val="FF0000"/>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1</a:t>
              </a:r>
            </a:p>
          </p:txBody>
        </p:sp>
      </p:grpSp>
      <p:grpSp>
        <p:nvGrpSpPr>
          <p:cNvPr id="12" name="Groupe 11"/>
          <p:cNvGrpSpPr/>
          <p:nvPr/>
        </p:nvGrpSpPr>
        <p:grpSpPr>
          <a:xfrm>
            <a:off x="812709" y="2626361"/>
            <a:ext cx="4357881" cy="636076"/>
            <a:chOff x="812709" y="2626361"/>
            <a:chExt cx="4357881" cy="636076"/>
          </a:xfrm>
        </p:grpSpPr>
        <p:sp>
          <p:nvSpPr>
            <p:cNvPr id="6" name="ZoneTexte 5"/>
            <p:cNvSpPr txBox="1"/>
            <p:nvPr/>
          </p:nvSpPr>
          <p:spPr>
            <a:xfrm>
              <a:off x="1462590" y="2652012"/>
              <a:ext cx="3708000"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Nier : c’est minimiser</a:t>
              </a:r>
              <a:endParaRPr lang="fr-FR" sz="3200" dirty="0">
                <a:latin typeface="Akzidenz-Grotesk Std Light" panose="02000506040000020003" pitchFamily="2" charset="0"/>
              </a:endParaRPr>
            </a:p>
          </p:txBody>
        </p:sp>
        <p:sp>
          <p:nvSpPr>
            <p:cNvPr id="17" name="Ellipse 16"/>
            <p:cNvSpPr/>
            <p:nvPr/>
          </p:nvSpPr>
          <p:spPr bwMode="auto">
            <a:xfrm>
              <a:off x="812709" y="2626361"/>
              <a:ext cx="636076" cy="636076"/>
            </a:xfrm>
            <a:prstGeom prst="ellipse">
              <a:avLst/>
            </a:prstGeom>
            <a:solidFill>
              <a:srgbClr val="FF0000"/>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2</a:t>
              </a:r>
            </a:p>
          </p:txBody>
        </p:sp>
      </p:grpSp>
      <p:grpSp>
        <p:nvGrpSpPr>
          <p:cNvPr id="14" name="Groupe 13"/>
          <p:cNvGrpSpPr/>
          <p:nvPr/>
        </p:nvGrpSpPr>
        <p:grpSpPr>
          <a:xfrm>
            <a:off x="907049" y="3702275"/>
            <a:ext cx="4718711" cy="636076"/>
            <a:chOff x="907049" y="3702275"/>
            <a:chExt cx="4718711" cy="636076"/>
          </a:xfrm>
        </p:grpSpPr>
        <p:sp>
          <p:nvSpPr>
            <p:cNvPr id="7" name="ZoneTexte 6"/>
            <p:cNvSpPr txBox="1"/>
            <p:nvPr/>
          </p:nvSpPr>
          <p:spPr>
            <a:xfrm>
              <a:off x="1557760" y="3727926"/>
              <a:ext cx="4068000" cy="584775"/>
            </a:xfrm>
            <a:prstGeom prst="rect">
              <a:avLst/>
            </a:prstGeom>
            <a:noFill/>
          </p:spPr>
          <p:txBody>
            <a:bodyPr wrap="none" rtlCol="0">
              <a:spAutoFit/>
            </a:bodyPr>
            <a:lstStyle/>
            <a:p>
              <a:r>
                <a:rPr lang="fr-FR" sz="3200" dirty="0" smtClean="0">
                  <a:latin typeface="Akzidenz-Grotesk Std Light" panose="02000506040000020003" pitchFamily="2" charset="0"/>
                </a:rPr>
                <a:t>Enquêter : c’est intrusif</a:t>
              </a:r>
              <a:endParaRPr lang="fr-FR" sz="3200" dirty="0">
                <a:latin typeface="Akzidenz-Grotesk Std Light" panose="02000506040000020003" pitchFamily="2" charset="0"/>
              </a:endParaRPr>
            </a:p>
          </p:txBody>
        </p:sp>
        <p:sp>
          <p:nvSpPr>
            <p:cNvPr id="18" name="Ellipse 17"/>
            <p:cNvSpPr/>
            <p:nvPr/>
          </p:nvSpPr>
          <p:spPr bwMode="auto">
            <a:xfrm>
              <a:off x="907049" y="3702275"/>
              <a:ext cx="636076" cy="636076"/>
            </a:xfrm>
            <a:prstGeom prst="ellipse">
              <a:avLst/>
            </a:prstGeom>
            <a:solidFill>
              <a:srgbClr val="FF0000"/>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3</a:t>
              </a:r>
            </a:p>
          </p:txBody>
        </p:sp>
      </p:grpSp>
      <p:grpSp>
        <p:nvGrpSpPr>
          <p:cNvPr id="15" name="Groupe 14"/>
          <p:cNvGrpSpPr/>
          <p:nvPr/>
        </p:nvGrpSpPr>
        <p:grpSpPr>
          <a:xfrm>
            <a:off x="812709" y="4778190"/>
            <a:ext cx="7057560" cy="636076"/>
            <a:chOff x="812709" y="4778190"/>
            <a:chExt cx="7057560" cy="636076"/>
          </a:xfrm>
        </p:grpSpPr>
        <p:sp>
          <p:nvSpPr>
            <p:cNvPr id="8" name="ZoneTexte 7"/>
            <p:cNvSpPr txBox="1"/>
            <p:nvPr/>
          </p:nvSpPr>
          <p:spPr>
            <a:xfrm>
              <a:off x="1462269" y="4803841"/>
              <a:ext cx="6408000"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Diagnostiquer : c’est enfermer l’autre</a:t>
              </a:r>
              <a:endParaRPr lang="fr-FR" sz="3200" dirty="0">
                <a:latin typeface="Akzidenz-Grotesk Std Light" panose="02000506040000020003" pitchFamily="2" charset="0"/>
              </a:endParaRPr>
            </a:p>
          </p:txBody>
        </p:sp>
        <p:sp>
          <p:nvSpPr>
            <p:cNvPr id="19" name="Ellipse 18"/>
            <p:cNvSpPr/>
            <p:nvPr/>
          </p:nvSpPr>
          <p:spPr bwMode="auto">
            <a:xfrm>
              <a:off x="812709" y="4778190"/>
              <a:ext cx="636076" cy="636076"/>
            </a:xfrm>
            <a:prstGeom prst="ellipse">
              <a:avLst/>
            </a:prstGeom>
            <a:solidFill>
              <a:srgbClr val="FF0000"/>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4</a:t>
              </a:r>
            </a:p>
          </p:txBody>
        </p:sp>
      </p:grpSp>
      <p:grpSp>
        <p:nvGrpSpPr>
          <p:cNvPr id="31" name="Groupe 30"/>
          <p:cNvGrpSpPr/>
          <p:nvPr/>
        </p:nvGrpSpPr>
        <p:grpSpPr>
          <a:xfrm>
            <a:off x="272373" y="5854105"/>
            <a:ext cx="5684414" cy="636076"/>
            <a:chOff x="272373" y="5854105"/>
            <a:chExt cx="5684414" cy="636076"/>
          </a:xfrm>
        </p:grpSpPr>
        <p:sp>
          <p:nvSpPr>
            <p:cNvPr id="11" name="ZoneTexte 10"/>
            <p:cNvSpPr txBox="1"/>
            <p:nvPr/>
          </p:nvSpPr>
          <p:spPr>
            <a:xfrm>
              <a:off x="916787" y="5879756"/>
              <a:ext cx="5040000" cy="584775"/>
            </a:xfrm>
            <a:prstGeom prst="rect">
              <a:avLst/>
            </a:prstGeom>
            <a:noFill/>
          </p:spPr>
          <p:txBody>
            <a:bodyPr wrap="square" rtlCol="0">
              <a:spAutoFit/>
            </a:bodyPr>
            <a:lstStyle/>
            <a:p>
              <a:pPr algn="ctr"/>
              <a:r>
                <a:rPr lang="fr-FR" sz="3200" dirty="0" smtClean="0">
                  <a:latin typeface="Akzidenz-Grotesk Std Light" panose="02000506040000020003" pitchFamily="2" charset="0"/>
                </a:rPr>
                <a:t>Ramener à soi : c’est égoïste</a:t>
              </a:r>
              <a:endParaRPr lang="fr-FR" sz="3200" dirty="0">
                <a:latin typeface="Akzidenz-Grotesk Std Light" panose="02000506040000020003" pitchFamily="2" charset="0"/>
              </a:endParaRPr>
            </a:p>
          </p:txBody>
        </p:sp>
        <p:sp>
          <p:nvSpPr>
            <p:cNvPr id="22" name="Ellipse 21"/>
            <p:cNvSpPr/>
            <p:nvPr/>
          </p:nvSpPr>
          <p:spPr bwMode="auto">
            <a:xfrm>
              <a:off x="272373" y="5854105"/>
              <a:ext cx="636076" cy="636076"/>
            </a:xfrm>
            <a:prstGeom prst="ellipse">
              <a:avLst/>
            </a:prstGeom>
            <a:solidFill>
              <a:srgbClr val="FF0000"/>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mj-lt"/>
                </a:rPr>
                <a:t>5</a:t>
              </a:r>
            </a:p>
          </p:txBody>
        </p:sp>
      </p:gr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683504" y="158303"/>
            <a:ext cx="886516" cy="886516"/>
          </a:xfrm>
          <a:prstGeom prst="rect">
            <a:avLst/>
          </a:prstGeom>
        </p:spPr>
      </p:pic>
    </p:spTree>
    <p:extLst>
      <p:ext uri="{BB962C8B-B14F-4D97-AF65-F5344CB8AC3E}">
        <p14:creationId xmlns:p14="http://schemas.microsoft.com/office/powerpoint/2010/main" val="12490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98953"/>
            <a:ext cx="6565424" cy="1306029"/>
          </a:xfrm>
        </p:spPr>
        <p:txBody>
          <a:bodyPr anchor="ctr"/>
          <a:lstStyle/>
          <a:p>
            <a:r>
              <a:rPr lang="fr-FR" sz="4400" dirty="0" smtClean="0"/>
              <a:t>L’écoute active</a:t>
            </a:r>
            <a:endParaRPr lang="fr-FR" sz="4400" dirty="0"/>
          </a:p>
        </p:txBody>
      </p:sp>
      <p:sp>
        <p:nvSpPr>
          <p:cNvPr id="3" name="Espace réservé du contenu 2"/>
          <p:cNvSpPr>
            <a:spLocks noGrp="1"/>
          </p:cNvSpPr>
          <p:nvPr>
            <p:ph idx="1"/>
          </p:nvPr>
        </p:nvSpPr>
        <p:spPr/>
        <p:txBody>
          <a:bodyPr anchor="ctr"/>
          <a:lstStyle/>
          <a:p>
            <a:pPr marL="0" indent="0" algn="ctr">
              <a:buNone/>
            </a:pPr>
            <a:r>
              <a:rPr lang="fr-FR" sz="5400" dirty="0" smtClean="0">
                <a:solidFill>
                  <a:srgbClr val="007BB6"/>
                </a:solidFill>
                <a:latin typeface="Akzidenz-Grotesk Std Light" panose="02000506040000020003" pitchFamily="2" charset="0"/>
              </a:rPr>
              <a:t>L’écoute active est une écoute active et compréhensive permettant de clarifier un problème et d’explorer des solutions.</a:t>
            </a:r>
            <a:endParaRPr lang="fr-FR" sz="5400" dirty="0">
              <a:solidFill>
                <a:srgbClr val="007BB6"/>
              </a:solidFill>
              <a:latin typeface="Akzidenz-Grotesk Std Light" panose="02000506040000020003" pitchFamily="2" charset="0"/>
            </a:endParaRPr>
          </a:p>
        </p:txBody>
      </p:sp>
      <p:sp>
        <p:nvSpPr>
          <p:cNvPr id="4" name="Rectangle 3"/>
          <p:cNvSpPr/>
          <p:nvPr/>
        </p:nvSpPr>
        <p:spPr bwMode="auto">
          <a:xfrm>
            <a:off x="736600" y="3432888"/>
            <a:ext cx="4368800" cy="897811"/>
          </a:xfrm>
          <a:prstGeom prst="rect">
            <a:avLst/>
          </a:prstGeom>
          <a:solidFill>
            <a:srgbClr val="F08A0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4406425" y="2643027"/>
            <a:ext cx="1765775" cy="789861"/>
          </a:xfrm>
          <a:prstGeom prst="rect">
            <a:avLst/>
          </a:prstGeom>
          <a:solidFill>
            <a:srgbClr val="F08A0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701325" y="4330699"/>
            <a:ext cx="5893275" cy="789861"/>
          </a:xfrm>
          <a:prstGeom prst="rect">
            <a:avLst/>
          </a:prstGeom>
          <a:solidFill>
            <a:srgbClr val="F08A0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625601" y="5120560"/>
            <a:ext cx="6235699" cy="897811"/>
          </a:xfrm>
          <a:prstGeom prst="rect">
            <a:avLst/>
          </a:prstGeom>
          <a:solidFill>
            <a:srgbClr val="F08A00">
              <a:alpha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6527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98953"/>
            <a:ext cx="6565424" cy="1306029"/>
          </a:xfrm>
        </p:spPr>
        <p:txBody>
          <a:bodyPr anchor="ctr"/>
          <a:lstStyle/>
          <a:p>
            <a:r>
              <a:rPr lang="fr-FR" sz="4400" dirty="0" smtClean="0"/>
              <a:t>Pratique l’écoute active - 1</a:t>
            </a:r>
            <a:endParaRPr lang="fr-FR" sz="4400" dirty="0"/>
          </a:p>
        </p:txBody>
      </p:sp>
      <p:sp>
        <p:nvSpPr>
          <p:cNvPr id="3" name="Espace réservé du contenu 2"/>
          <p:cNvSpPr>
            <a:spLocks noGrp="1"/>
          </p:cNvSpPr>
          <p:nvPr>
            <p:ph idx="1"/>
          </p:nvPr>
        </p:nvSpPr>
        <p:spPr>
          <a:xfrm>
            <a:off x="457676" y="1384301"/>
            <a:ext cx="8228649" cy="1803400"/>
          </a:xfrm>
        </p:spPr>
        <p:txBody>
          <a:bodyPr anchor="ctr"/>
          <a:lstStyle/>
          <a:p>
            <a:pPr marL="0" indent="0" algn="ctr">
              <a:buNone/>
            </a:pPr>
            <a:r>
              <a:rPr lang="fr-FR" sz="4000" dirty="0" smtClean="0">
                <a:latin typeface="Akzidenz-Grotesk Std Light" panose="02000506040000020003" pitchFamily="2" charset="0"/>
              </a:rPr>
              <a:t>Individuellement, penser à une situation simple demandant une aide ou un accompagnement.</a:t>
            </a:r>
            <a:endParaRPr lang="fr-FR" sz="4000" dirty="0">
              <a:latin typeface="Akzidenz-Grotesk Std Light" panose="02000506040000020003" pitchFamily="2" charset="0"/>
            </a:endParaRPr>
          </a:p>
        </p:txBody>
      </p:sp>
      <p:sp>
        <p:nvSpPr>
          <p:cNvPr id="5" name="Espace réservé du contenu 2"/>
          <p:cNvSpPr txBox="1">
            <a:spLocks/>
          </p:cNvSpPr>
          <p:nvPr/>
        </p:nvSpPr>
        <p:spPr>
          <a:xfrm>
            <a:off x="228838" y="4965701"/>
            <a:ext cx="8686325" cy="18034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lgn="ctr">
              <a:buFontTx/>
              <a:buNone/>
            </a:pPr>
            <a:r>
              <a:rPr lang="fr-FR" sz="4000" kern="0" dirty="0" smtClean="0">
                <a:latin typeface="Akzidenz-Grotesk Std Light" panose="02000506040000020003" pitchFamily="2" charset="0"/>
              </a:rPr>
              <a:t>En binôme et chacun son tour, pratiquer l’écoute active en posant des questions (plutôt « Comment » que « Pourquoi »). </a:t>
            </a:r>
            <a:endParaRPr lang="fr-FR" sz="4000" kern="0" dirty="0">
              <a:latin typeface="Akzidenz-Grotesk Std Light" panose="02000506040000020003" pitchFamily="2" charset="0"/>
            </a:endParaRPr>
          </a:p>
        </p:txBody>
      </p:sp>
      <p:sp>
        <p:nvSpPr>
          <p:cNvPr id="6" name="ZoneTexte 5"/>
          <p:cNvSpPr txBox="1"/>
          <p:nvPr/>
        </p:nvSpPr>
        <p:spPr>
          <a:xfrm>
            <a:off x="3060700" y="2803606"/>
            <a:ext cx="3022600" cy="2215991"/>
          </a:xfrm>
          <a:prstGeom prst="rect">
            <a:avLst/>
          </a:prstGeom>
          <a:noFill/>
        </p:spPr>
        <p:txBody>
          <a:bodyPr wrap="square" rtlCol="0">
            <a:spAutoFit/>
          </a:bodyPr>
          <a:lstStyle/>
          <a:p>
            <a:pPr algn="ctr"/>
            <a:r>
              <a:rPr lang="fr-FR" sz="13800" dirty="0" smtClean="0">
                <a:solidFill>
                  <a:srgbClr val="007BB6"/>
                </a:solidFill>
                <a:latin typeface="Brush Script MT" panose="03060802040406070304" pitchFamily="66" charset="0"/>
              </a:rPr>
              <a:t>puis</a:t>
            </a:r>
            <a:endParaRPr lang="fr-FR" sz="13800" dirty="0">
              <a:solidFill>
                <a:srgbClr val="007BB6"/>
              </a:solidFill>
              <a:latin typeface="Brush Script MT" panose="03060802040406070304" pitchFamily="66" charset="0"/>
            </a:endParaRPr>
          </a:p>
        </p:txBody>
      </p:sp>
    </p:spTree>
    <p:extLst>
      <p:ext uri="{BB962C8B-B14F-4D97-AF65-F5344CB8AC3E}">
        <p14:creationId xmlns:p14="http://schemas.microsoft.com/office/powerpoint/2010/main" val="2252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77" y="-35453"/>
            <a:ext cx="6565424" cy="1306029"/>
          </a:xfrm>
        </p:spPr>
        <p:txBody>
          <a:bodyPr anchor="ctr"/>
          <a:lstStyle/>
          <a:p>
            <a:r>
              <a:rPr lang="fr-FR" sz="4400" dirty="0" smtClean="0"/>
              <a:t>Les techniques de</a:t>
            </a:r>
            <a:br>
              <a:rPr lang="fr-FR" sz="4400" dirty="0" smtClean="0"/>
            </a:br>
            <a:r>
              <a:rPr lang="fr-FR" sz="4400" dirty="0" smtClean="0"/>
              <a:t>l’écoute active</a:t>
            </a:r>
            <a:endParaRPr lang="fr-FR" sz="4400" dirty="0"/>
          </a:p>
        </p:txBody>
      </p:sp>
      <p:grpSp>
        <p:nvGrpSpPr>
          <p:cNvPr id="19" name="Groupe 18"/>
          <p:cNvGrpSpPr/>
          <p:nvPr/>
        </p:nvGrpSpPr>
        <p:grpSpPr>
          <a:xfrm>
            <a:off x="317500" y="1434245"/>
            <a:ext cx="8826500" cy="900000"/>
            <a:chOff x="317500" y="1612372"/>
            <a:chExt cx="8826500" cy="90000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612372"/>
              <a:ext cx="900000" cy="900000"/>
            </a:xfrm>
            <a:prstGeom prst="rect">
              <a:avLst/>
            </a:prstGeom>
          </p:spPr>
        </p:pic>
        <p:sp>
          <p:nvSpPr>
            <p:cNvPr id="10" name="Espace réservé du contenu 2"/>
            <p:cNvSpPr txBox="1">
              <a:spLocks/>
            </p:cNvSpPr>
            <p:nvPr/>
          </p:nvSpPr>
          <p:spPr>
            <a:xfrm>
              <a:off x="1658493" y="1666372"/>
              <a:ext cx="7485507" cy="7920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buFontTx/>
                <a:buNone/>
              </a:pPr>
              <a:r>
                <a:rPr lang="fr-FR" sz="4400" kern="0" dirty="0" smtClean="0">
                  <a:latin typeface="Akzidenz-Grotesk Std Light" panose="02000506040000020003" pitchFamily="2" charset="0"/>
                </a:rPr>
                <a:t>La pose de questions</a:t>
              </a:r>
              <a:endParaRPr lang="fr-FR" sz="4400" kern="0" dirty="0">
                <a:latin typeface="Akzidenz-Grotesk Std Light" panose="02000506040000020003" pitchFamily="2" charset="0"/>
              </a:endParaRPr>
            </a:p>
          </p:txBody>
        </p:sp>
      </p:grpSp>
      <p:grpSp>
        <p:nvGrpSpPr>
          <p:cNvPr id="18" name="Groupe 17"/>
          <p:cNvGrpSpPr/>
          <p:nvPr/>
        </p:nvGrpSpPr>
        <p:grpSpPr>
          <a:xfrm>
            <a:off x="317500" y="2508776"/>
            <a:ext cx="8826500" cy="900000"/>
            <a:chOff x="317500" y="2501302"/>
            <a:chExt cx="8826500" cy="90000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0" y="2501302"/>
              <a:ext cx="900000" cy="900000"/>
            </a:xfrm>
            <a:prstGeom prst="rect">
              <a:avLst/>
            </a:prstGeom>
          </p:spPr>
        </p:pic>
        <p:sp>
          <p:nvSpPr>
            <p:cNvPr id="11" name="Espace réservé du contenu 2"/>
            <p:cNvSpPr txBox="1">
              <a:spLocks/>
            </p:cNvSpPr>
            <p:nvPr/>
          </p:nvSpPr>
          <p:spPr>
            <a:xfrm>
              <a:off x="1658493" y="2555302"/>
              <a:ext cx="7485507" cy="7920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buFontTx/>
                <a:buNone/>
              </a:pPr>
              <a:r>
                <a:rPr lang="fr-FR" sz="4400" kern="0" dirty="0" smtClean="0">
                  <a:latin typeface="Akzidenz-Grotesk Std Light" panose="02000506040000020003" pitchFamily="2" charset="0"/>
                </a:rPr>
                <a:t>La reformulation</a:t>
              </a:r>
              <a:endParaRPr lang="fr-FR" sz="4400" kern="0" dirty="0">
                <a:latin typeface="Akzidenz-Grotesk Std Light" panose="02000506040000020003" pitchFamily="2" charset="0"/>
              </a:endParaRPr>
            </a:p>
          </p:txBody>
        </p:sp>
      </p:grpSp>
      <p:grpSp>
        <p:nvGrpSpPr>
          <p:cNvPr id="6" name="Groupe 5"/>
          <p:cNvGrpSpPr/>
          <p:nvPr/>
        </p:nvGrpSpPr>
        <p:grpSpPr>
          <a:xfrm>
            <a:off x="317500" y="3583307"/>
            <a:ext cx="8826500" cy="900000"/>
            <a:chOff x="317500" y="3653534"/>
            <a:chExt cx="8826500" cy="900000"/>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00" y="3653534"/>
              <a:ext cx="900000" cy="900000"/>
            </a:xfrm>
            <a:prstGeom prst="rect">
              <a:avLst/>
            </a:prstGeom>
          </p:spPr>
        </p:pic>
        <p:sp>
          <p:nvSpPr>
            <p:cNvPr id="12" name="Espace réservé du contenu 2"/>
            <p:cNvSpPr txBox="1">
              <a:spLocks/>
            </p:cNvSpPr>
            <p:nvPr/>
          </p:nvSpPr>
          <p:spPr>
            <a:xfrm>
              <a:off x="1658493" y="3707534"/>
              <a:ext cx="7485507" cy="7920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buFontTx/>
                <a:buNone/>
              </a:pPr>
              <a:r>
                <a:rPr lang="fr-FR" sz="4400" kern="0" dirty="0" smtClean="0">
                  <a:latin typeface="Akzidenz-Grotesk Std Light" panose="02000506040000020003" pitchFamily="2" charset="0"/>
                </a:rPr>
                <a:t>Le(s) silence(s)</a:t>
              </a:r>
              <a:endParaRPr lang="fr-FR" sz="4400" kern="0" dirty="0">
                <a:latin typeface="Akzidenz-Grotesk Std Light" panose="02000506040000020003" pitchFamily="2" charset="0"/>
              </a:endParaRPr>
            </a:p>
          </p:txBody>
        </p:sp>
      </p:grpSp>
      <p:grpSp>
        <p:nvGrpSpPr>
          <p:cNvPr id="20" name="Groupe 19"/>
          <p:cNvGrpSpPr/>
          <p:nvPr/>
        </p:nvGrpSpPr>
        <p:grpSpPr>
          <a:xfrm>
            <a:off x="317500" y="4657838"/>
            <a:ext cx="8826500" cy="900000"/>
            <a:chOff x="317500" y="4805766"/>
            <a:chExt cx="8826500" cy="900000"/>
          </a:xfrm>
        </p:grpSpPr>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500" y="4805766"/>
              <a:ext cx="900000" cy="900000"/>
            </a:xfrm>
            <a:prstGeom prst="rect">
              <a:avLst/>
            </a:prstGeom>
          </p:spPr>
        </p:pic>
        <p:sp>
          <p:nvSpPr>
            <p:cNvPr id="16" name="Espace réservé du contenu 2"/>
            <p:cNvSpPr txBox="1">
              <a:spLocks/>
            </p:cNvSpPr>
            <p:nvPr/>
          </p:nvSpPr>
          <p:spPr>
            <a:xfrm>
              <a:off x="1658493" y="4859766"/>
              <a:ext cx="7485507" cy="7920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buFontTx/>
                <a:buNone/>
              </a:pPr>
              <a:r>
                <a:rPr lang="fr-FR" sz="4400" kern="0" dirty="0" smtClean="0">
                  <a:latin typeface="Akzidenz-Grotesk Std Light" panose="02000506040000020003" pitchFamily="2" charset="0"/>
                </a:rPr>
                <a:t>Ne pas interrompre</a:t>
              </a:r>
              <a:endParaRPr lang="fr-FR" sz="4400" kern="0" dirty="0">
                <a:latin typeface="Akzidenz-Grotesk Std Light" panose="02000506040000020003" pitchFamily="2" charset="0"/>
              </a:endParaRPr>
            </a:p>
          </p:txBody>
        </p:sp>
      </p:grpSp>
      <p:grpSp>
        <p:nvGrpSpPr>
          <p:cNvPr id="5" name="Groupe 4"/>
          <p:cNvGrpSpPr/>
          <p:nvPr/>
        </p:nvGrpSpPr>
        <p:grpSpPr>
          <a:xfrm>
            <a:off x="317500" y="5732369"/>
            <a:ext cx="8826499" cy="900000"/>
            <a:chOff x="317500" y="5958000"/>
            <a:chExt cx="8826499" cy="900000"/>
          </a:xfrm>
        </p:grpSpPr>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500" y="5958000"/>
              <a:ext cx="900000" cy="900000"/>
            </a:xfrm>
            <a:prstGeom prst="rect">
              <a:avLst/>
            </a:prstGeom>
          </p:spPr>
        </p:pic>
        <p:sp>
          <p:nvSpPr>
            <p:cNvPr id="17" name="Espace réservé du contenu 2"/>
            <p:cNvSpPr txBox="1">
              <a:spLocks/>
            </p:cNvSpPr>
            <p:nvPr/>
          </p:nvSpPr>
          <p:spPr>
            <a:xfrm>
              <a:off x="1658492" y="6012000"/>
              <a:ext cx="7485507" cy="792000"/>
            </a:xfrm>
            <a:prstGeom prst="rect">
              <a:avLst/>
            </a:prstGeom>
          </p:spPr>
          <p:txBody>
            <a:bodyPr anchor="ctr"/>
            <a:lstStyle>
              <a:lvl1pPr marL="457200" indent="-457200" algn="l" defTabSz="851533" rtl="0" eaLnBrk="0" fontAlgn="base" hangingPunct="0">
                <a:spcBef>
                  <a:spcPct val="20000"/>
                </a:spcBef>
                <a:spcAft>
                  <a:spcPct val="0"/>
                </a:spcAft>
                <a:buFontTx/>
                <a:buChar char="●"/>
                <a:defRPr sz="2800">
                  <a:solidFill>
                    <a:srgbClr val="F08A00"/>
                  </a:solidFill>
                  <a:latin typeface="+mn-lt"/>
                  <a:ea typeface="+mn-ea"/>
                  <a:cs typeface="+mn-cs"/>
                </a:defRPr>
              </a:lvl1pPr>
              <a:lvl2pPr marL="769345" indent="-342900" algn="l" defTabSz="851533" rtl="0" eaLnBrk="0" fontAlgn="base" hangingPunct="0">
                <a:spcBef>
                  <a:spcPct val="20000"/>
                </a:spcBef>
                <a:spcAft>
                  <a:spcPct val="0"/>
                </a:spcAft>
                <a:buFont typeface="Akzidenz-Grotesk Std Regular" panose="02000503030000020003" pitchFamily="2" charset="0"/>
                <a:buChar char="–"/>
                <a:defRPr sz="2000">
                  <a:solidFill>
                    <a:schemeClr val="accent4"/>
                  </a:solidFill>
                  <a:latin typeface="+mn-lt"/>
                </a:defRPr>
              </a:lvl2pPr>
              <a:lvl3pPr marL="1194432" indent="-342900" algn="l" defTabSz="851533" rtl="0" eaLnBrk="0" fontAlgn="base" hangingPunct="0">
                <a:spcBef>
                  <a:spcPct val="20000"/>
                </a:spcBef>
                <a:spcAft>
                  <a:spcPct val="0"/>
                </a:spcAft>
                <a:buFont typeface="Courier New" panose="02070309020205020404" pitchFamily="49" charset="0"/>
                <a:buChar char="o"/>
                <a:defRPr sz="2053">
                  <a:solidFill>
                    <a:schemeClr val="accent4"/>
                  </a:solidFill>
                  <a:latin typeface="+mn-lt"/>
                </a:defRPr>
              </a:lvl3pPr>
              <a:lvl4pPr marL="1620878" indent="-342900" algn="l" defTabSz="851533" rtl="0" eaLnBrk="0" fontAlgn="base" hangingPunct="0">
                <a:spcBef>
                  <a:spcPct val="20000"/>
                </a:spcBef>
                <a:spcAft>
                  <a:spcPct val="0"/>
                </a:spcAft>
                <a:buFont typeface="Wingdings" panose="05000000000000000000" pitchFamily="2" charset="2"/>
                <a:buChar char="§"/>
                <a:defRPr sz="1882">
                  <a:solidFill>
                    <a:schemeClr val="accent4"/>
                  </a:solidFill>
                  <a:latin typeface="+mn-lt"/>
                </a:defRPr>
              </a:lvl4pPr>
              <a:lvl5pPr marL="1988815" indent="-285750" algn="l" defTabSz="851533" rtl="0" eaLnBrk="0" fontAlgn="base" hangingPunct="0">
                <a:spcBef>
                  <a:spcPct val="20000"/>
                </a:spcBef>
                <a:spcAft>
                  <a:spcPct val="0"/>
                </a:spcAft>
                <a:buFontTx/>
                <a:buChar char="»"/>
                <a:defRPr sz="1600" baseline="0">
                  <a:solidFill>
                    <a:schemeClr val="accent4"/>
                  </a:solidFill>
                  <a:latin typeface="+mn-lt"/>
                </a:defRPr>
              </a:lvl5pPr>
              <a:lvl6pPr marL="2094200" indent="0" algn="l" defTabSz="851533" rtl="0" fontAlgn="base">
                <a:spcBef>
                  <a:spcPct val="20000"/>
                </a:spcBef>
                <a:spcAft>
                  <a:spcPct val="0"/>
                </a:spcAft>
                <a:buNone/>
                <a:defRPr sz="1400" i="1">
                  <a:solidFill>
                    <a:schemeClr val="accent4"/>
                  </a:solidFill>
                  <a:latin typeface="+mn-lt"/>
                </a:defRPr>
              </a:lvl6pPr>
              <a:lvl7pPr marL="2698558" indent="-213223" algn="l" defTabSz="851533" rtl="0" fontAlgn="base">
                <a:spcBef>
                  <a:spcPct val="20000"/>
                </a:spcBef>
                <a:spcAft>
                  <a:spcPct val="0"/>
                </a:spcAft>
                <a:buChar char="»"/>
                <a:defRPr sz="1882">
                  <a:solidFill>
                    <a:schemeClr val="tx1"/>
                  </a:solidFill>
                  <a:latin typeface="+mn-lt"/>
                </a:defRPr>
              </a:lvl7pPr>
              <a:lvl8pPr marL="3089692" indent="-213223" algn="l" defTabSz="851533" rtl="0" fontAlgn="base">
                <a:spcBef>
                  <a:spcPct val="20000"/>
                </a:spcBef>
                <a:spcAft>
                  <a:spcPct val="0"/>
                </a:spcAft>
                <a:buChar char="»"/>
                <a:defRPr sz="1882">
                  <a:solidFill>
                    <a:schemeClr val="tx1"/>
                  </a:solidFill>
                  <a:latin typeface="+mn-lt"/>
                </a:defRPr>
              </a:lvl8pPr>
              <a:lvl9pPr marL="3480827" indent="-213223" algn="l" defTabSz="851533" rtl="0" fontAlgn="base">
                <a:spcBef>
                  <a:spcPct val="20000"/>
                </a:spcBef>
                <a:spcAft>
                  <a:spcPct val="0"/>
                </a:spcAft>
                <a:buChar char="»"/>
                <a:defRPr sz="1882">
                  <a:solidFill>
                    <a:schemeClr val="tx1"/>
                  </a:solidFill>
                  <a:latin typeface="+mn-lt"/>
                </a:defRPr>
              </a:lvl9pPr>
            </a:lstStyle>
            <a:p>
              <a:pPr marL="0" indent="0">
                <a:buFontTx/>
                <a:buNone/>
              </a:pPr>
              <a:r>
                <a:rPr lang="fr-FR" sz="4400" kern="0" dirty="0" smtClean="0">
                  <a:latin typeface="Akzidenz-Grotesk Std Light" panose="02000506040000020003" pitchFamily="2" charset="0"/>
                </a:rPr>
                <a:t>Une position physique de concentration</a:t>
              </a:r>
              <a:endParaRPr lang="fr-FR" sz="4400" kern="0" dirty="0">
                <a:latin typeface="Akzidenz-Grotesk Std Light" panose="02000506040000020003" pitchFamily="2" charset="0"/>
              </a:endParaRPr>
            </a:p>
          </p:txBody>
        </p:sp>
      </p:grpSp>
    </p:spTree>
    <p:extLst>
      <p:ext uri="{BB962C8B-B14F-4D97-AF65-F5344CB8AC3E}">
        <p14:creationId xmlns:p14="http://schemas.microsoft.com/office/powerpoint/2010/main" val="8387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L’écoute active</a:t>
            </a:r>
            <a:endParaRPr lang="fr-FR" dirty="0"/>
          </a:p>
        </p:txBody>
      </p:sp>
    </p:spTree>
    <p:extLst>
      <p:ext uri="{BB962C8B-B14F-4D97-AF65-F5344CB8AC3E}">
        <p14:creationId xmlns:p14="http://schemas.microsoft.com/office/powerpoint/2010/main" val="159856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 général de la présentation DCC">
  <a:themeElements>
    <a:clrScheme name="Personnalisé DCC">
      <a:dk1>
        <a:srgbClr val="007BB6"/>
      </a:dk1>
      <a:lt1>
        <a:srgbClr val="FFFFFF"/>
      </a:lt1>
      <a:dk2>
        <a:srgbClr val="FFFFFF"/>
      </a:dk2>
      <a:lt2>
        <a:srgbClr val="A0BADA"/>
      </a:lt2>
      <a:accent1>
        <a:srgbClr val="144979"/>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nalisé 1">
      <a:majorFont>
        <a:latin typeface="Dosis"/>
        <a:ea typeface=""/>
        <a:cs typeface=""/>
      </a:majorFont>
      <a:minorFont>
        <a:latin typeface="Akzidenz-Grotesk Std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lnDef>
    <a:txDef>
      <a:spPr/>
      <a:bodyPr vert="horz" lIns="91440" tIns="45720" rIns="91440" bIns="45720" rtlCol="0" anchor="b">
        <a:normAutofit/>
      </a:bodyPr>
      <a:lstStyle>
        <a:defPPr>
          <a:defRPr sz="3200" kern="0" dirty="0" smtClean="0">
            <a:latin typeface="+mn-lt"/>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 DCC" id="{4785BDC1-6FE2-412A-9B5D-15981E666265}" vid="{249B9FF7-54E3-4BBF-937D-6DED3815FD2B}"/>
    </a:ext>
  </a:extLst>
</a:theme>
</file>

<file path=ppt/theme/theme2.xml><?xml version="1.0" encoding="utf-8"?>
<a:theme xmlns:a="http://schemas.openxmlformats.org/drawingml/2006/main" name="Slide intérieur">
  <a:themeElements>
    <a:clrScheme name="Personnalisé DCC">
      <a:dk1>
        <a:srgbClr val="007BB6"/>
      </a:dk1>
      <a:lt1>
        <a:srgbClr val="FFFFFF"/>
      </a:lt1>
      <a:dk2>
        <a:srgbClr val="007BB6"/>
      </a:dk2>
      <a:lt2>
        <a:srgbClr val="A0BADA"/>
      </a:lt2>
      <a:accent1>
        <a:srgbClr val="144979"/>
      </a:accent1>
      <a:accent2>
        <a:srgbClr val="333399"/>
      </a:accent2>
      <a:accent3>
        <a:srgbClr val="FFFFFF"/>
      </a:accent3>
      <a:accent4>
        <a:srgbClr val="000000"/>
      </a:accent4>
      <a:accent5>
        <a:srgbClr val="DAEDEF"/>
      </a:accent5>
      <a:accent6>
        <a:srgbClr val="2D2D8A"/>
      </a:accent6>
      <a:hlink>
        <a:srgbClr val="000000"/>
      </a:hlink>
      <a:folHlink>
        <a:srgbClr val="007BB6"/>
      </a:folHlink>
    </a:clrScheme>
    <a:fontScheme name="Personnalisé 1">
      <a:majorFont>
        <a:latin typeface="Dosis"/>
        <a:ea typeface=""/>
        <a:cs typeface=""/>
      </a:majorFont>
      <a:minorFont>
        <a:latin typeface="Akzidenz-Grotesk Std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 DCC" id="{4785BDC1-6FE2-412A-9B5D-15981E666265}" vid="{F89EC957-DFBD-46CD-95B8-2F04CC523CB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DCC</Template>
  <TotalTime>2702</TotalTime>
  <Words>409</Words>
  <Application>Microsoft Office PowerPoint</Application>
  <PresentationFormat>Affichage à l'écran (4:3)</PresentationFormat>
  <Paragraphs>89</Paragraphs>
  <Slides>19</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Akzidenz-Grotesk Std Light</vt:lpstr>
      <vt:lpstr>Akzidenz-Grotesk Std Regular</vt:lpstr>
      <vt:lpstr>Arial</vt:lpstr>
      <vt:lpstr>Brush Script MT</vt:lpstr>
      <vt:lpstr>Calibri</vt:lpstr>
      <vt:lpstr>Courier New</vt:lpstr>
      <vt:lpstr>Dosis</vt:lpstr>
      <vt:lpstr>Wingdings</vt:lpstr>
      <vt:lpstr>Titre général de la présentation DCC</vt:lpstr>
      <vt:lpstr>Slide intérieur</vt:lpstr>
      <vt:lpstr>L’écoute active</vt:lpstr>
      <vt:lpstr>Présentation PowerPoint</vt:lpstr>
      <vt:lpstr>Les situations favorables à l’écoute active</vt:lpstr>
      <vt:lpstr>Les composantes de l’écoute active</vt:lpstr>
      <vt:lpstr>Les obstacles à l’écoute active</vt:lpstr>
      <vt:lpstr>L’écoute active</vt:lpstr>
      <vt:lpstr>Pratique l’écoute active - 1</vt:lpstr>
      <vt:lpstr>Les techniques de l’écoute active</vt:lpstr>
      <vt:lpstr>L’écoute active</vt:lpstr>
      <vt:lpstr>Les postures de l’écoute active</vt:lpstr>
      <vt:lpstr>Les postures de l’écoute active</vt:lpstr>
      <vt:lpstr>Les postures de l’écoute active</vt:lpstr>
      <vt:lpstr>La communication non-violente : CNV</vt:lpstr>
      <vt:lpstr>La communication non-violente : CNV</vt:lpstr>
      <vt:lpstr>La communication non-violente : CNV</vt:lpstr>
      <vt:lpstr>La communication non-violente : CNV</vt:lpstr>
      <vt:lpstr>La communication non-violente : CNV</vt:lpstr>
      <vt:lpstr>Présentation PowerPoint</vt:lpstr>
      <vt:lpstr>Présentation PowerPoint</vt:lpstr>
    </vt:vector>
  </TitlesOfParts>
  <Company>Delegation Catholique pour la Cooperation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Magnan</dc:creator>
  <cp:lastModifiedBy>Rémi Grégoire</cp:lastModifiedBy>
  <cp:revision>55</cp:revision>
  <cp:lastPrinted>2024-02-21T14:12:10Z</cp:lastPrinted>
  <dcterms:created xsi:type="dcterms:W3CDTF">2020-05-12T19:25:28Z</dcterms:created>
  <dcterms:modified xsi:type="dcterms:W3CDTF">2024-02-21T14:16:33Z</dcterms:modified>
</cp:coreProperties>
</file>